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94" r:id="rId2"/>
    <p:sldId id="621" r:id="rId3"/>
    <p:sldId id="685" r:id="rId4"/>
    <p:sldId id="625" r:id="rId5"/>
    <p:sldId id="687" r:id="rId6"/>
    <p:sldId id="629" r:id="rId7"/>
    <p:sldId id="470" r:id="rId8"/>
    <p:sldId id="425" r:id="rId9"/>
    <p:sldId id="670" r:id="rId10"/>
    <p:sldId id="672" r:id="rId11"/>
    <p:sldId id="673" r:id="rId12"/>
    <p:sldId id="674" r:id="rId13"/>
    <p:sldId id="675" r:id="rId14"/>
    <p:sldId id="676" r:id="rId15"/>
    <p:sldId id="677" r:id="rId16"/>
    <p:sldId id="678" r:id="rId17"/>
    <p:sldId id="679" r:id="rId18"/>
    <p:sldId id="680" r:id="rId19"/>
    <p:sldId id="681" r:id="rId20"/>
    <p:sldId id="682" r:id="rId21"/>
    <p:sldId id="683" r:id="rId22"/>
    <p:sldId id="689" r:id="rId23"/>
    <p:sldId id="690" r:id="rId24"/>
    <p:sldId id="691" r:id="rId25"/>
    <p:sldId id="692" r:id="rId26"/>
    <p:sldId id="693" r:id="rId27"/>
    <p:sldId id="694" r:id="rId28"/>
    <p:sldId id="69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0E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3" autoAdjust="0"/>
    <p:restoredTop sz="88749" autoAdjust="0"/>
  </p:normalViewPr>
  <p:slideViewPr>
    <p:cSldViewPr>
      <p:cViewPr>
        <p:scale>
          <a:sx n="75" d="100"/>
          <a:sy n="75" d="100"/>
        </p:scale>
        <p:origin x="-486" y="-426"/>
      </p:cViewPr>
      <p:guideLst>
        <p:guide orient="horz" pos="2160"/>
        <p:guide pos="2880"/>
      </p:guideLst>
    </p:cSldViewPr>
  </p:slideViewPr>
  <p:outlineViewPr>
    <p:cViewPr>
      <p:scale>
        <a:sx n="33" d="100"/>
        <a:sy n="33" d="100"/>
      </p:scale>
      <p:origin x="38"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58B8B-F81B-4C86-8331-CDA526CA664B}" type="datetimeFigureOut">
              <a:rPr lang="en-US" smtClean="0"/>
              <a:t>8/29/2013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E03262-409D-4DC7-8C20-B2D2DC0875E9}" type="slidenum">
              <a:rPr lang="en-US" smtClean="0"/>
              <a:t>‹#›</a:t>
            </a:fld>
            <a:endParaRPr lang="en-US"/>
          </a:p>
        </p:txBody>
      </p:sp>
    </p:spTree>
    <p:extLst>
      <p:ext uri="{BB962C8B-B14F-4D97-AF65-F5344CB8AC3E}">
        <p14:creationId xmlns:p14="http://schemas.microsoft.com/office/powerpoint/2010/main" val="41176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1" hangingPunct="1"/>
            <a:fld id="{66CC0041-D015-41E6-8E21-ECE21485E1E9}" type="slidenum">
              <a:rPr lang="en-US" sz="1200" b="0" smtClean="0"/>
              <a:pPr eaLnBrk="1" hangingPunct="1"/>
              <a:t>8</a:t>
            </a:fld>
            <a:endParaRPr lang="en-US" sz="1200" b="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03262-409D-4DC7-8C20-B2D2DC0875E9}" type="slidenum">
              <a:rPr lang="en-US" smtClean="0"/>
              <a:t>11</a:t>
            </a:fld>
            <a:endParaRPr lang="en-US"/>
          </a:p>
        </p:txBody>
      </p:sp>
    </p:spTree>
    <p:extLst>
      <p:ext uri="{BB962C8B-B14F-4D97-AF65-F5344CB8AC3E}">
        <p14:creationId xmlns:p14="http://schemas.microsoft.com/office/powerpoint/2010/main" val="15221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3962F0-45B0-4E47-B5AD-554B4D9C408D}" type="datetime1">
              <a:rPr lang="en-US" smtClean="0"/>
              <a:t>8/29/2013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101493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9CBCD-E682-4751-BDD3-D4A86CB80210}" type="datetime1">
              <a:rPr lang="en-US" smtClean="0"/>
              <a:t>8/29/2013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71137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56E86-F160-4652-9D82-B042818B6466}" type="datetime1">
              <a:rPr lang="en-US" smtClean="0"/>
              <a:t>8/29/2013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15743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9DB66-BE51-4C8F-9096-D77AF12BA0C8}" type="datetime1">
              <a:rPr lang="en-US" smtClean="0"/>
              <a:t>8/29/2013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5586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9C30A5-9B6A-40FB-8213-692740F4219E}" type="datetime1">
              <a:rPr lang="en-US" smtClean="0"/>
              <a:t>8/29/2013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202961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56C1CF-BEDD-484C-8BFB-3074E97F2D25}" type="datetime1">
              <a:rPr lang="en-US" smtClean="0"/>
              <a:t>8/29/2013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33892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3DDADE-A7A4-4443-A612-F5EA24D53B5C}" type="datetime1">
              <a:rPr lang="en-US" smtClean="0"/>
              <a:t>8/29/2013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288440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lvl1pPr>
          </a:lstStyle>
          <a:p>
            <a:r>
              <a:rPr lang="en-US" dirty="0" smtClean="0"/>
              <a:t>Click to edit Master title style</a:t>
            </a:r>
            <a:endParaRPr lang="en-US" dirty="0"/>
          </a:p>
        </p:txBody>
      </p:sp>
      <p:sp>
        <p:nvSpPr>
          <p:cNvPr id="6" name="Date Placeholder 5"/>
          <p:cNvSpPr>
            <a:spLocks noGrp="1"/>
          </p:cNvSpPr>
          <p:nvPr>
            <p:ph type="dt" sz="half" idx="10"/>
          </p:nvPr>
        </p:nvSpPr>
        <p:spPr/>
        <p:txBody>
          <a:bodyPr/>
          <a:lstStyle/>
          <a:p>
            <a:fld id="{E046FBEF-D7E7-4CF3-A6A8-3413FA03EC93}" type="datetime1">
              <a:rPr lang="en-US" smtClean="0"/>
              <a:t>8/29/2013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109756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ED993-D114-477E-8377-7E1D8179AE9B}" type="datetime1">
              <a:rPr lang="en-US" smtClean="0"/>
              <a:t>8/29/2013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408867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BDCB9D-A7E6-4ED1-BA6E-578CF22299F1}" type="datetime1">
              <a:rPr lang="en-US" smtClean="0"/>
              <a:t>8/29/2013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351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603FE-6F41-4DFB-99AF-9F1A176FA397}" type="datetime1">
              <a:rPr lang="en-US" smtClean="0"/>
              <a:t>8/29/2013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6560-9C67-4A9B-BE52-A957582CCBEA}" type="slidenum">
              <a:rPr lang="en-US" smtClean="0"/>
              <a:t>‹#›</a:t>
            </a:fld>
            <a:endParaRPr lang="en-US"/>
          </a:p>
        </p:txBody>
      </p:sp>
    </p:spTree>
    <p:extLst>
      <p:ext uri="{BB962C8B-B14F-4D97-AF65-F5344CB8AC3E}">
        <p14:creationId xmlns:p14="http://schemas.microsoft.com/office/powerpoint/2010/main" val="259071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C0B2D-A7DC-4AEC-ADD2-44A97C46621E}" type="datetime1">
              <a:rPr lang="en-US" smtClean="0"/>
              <a:t>8/29/2013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86560-9C67-4A9B-BE52-A957582CCBEA}" type="slidenum">
              <a:rPr lang="en-US" smtClean="0"/>
              <a:t>‹#›</a:t>
            </a:fld>
            <a:endParaRPr lang="en-US"/>
          </a:p>
        </p:txBody>
      </p:sp>
    </p:spTree>
    <p:extLst>
      <p:ext uri="{BB962C8B-B14F-4D97-AF65-F5344CB8AC3E}">
        <p14:creationId xmlns:p14="http://schemas.microsoft.com/office/powerpoint/2010/main" val="399513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mbria"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mbria"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mbria"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mbria"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geomorph.caltech.edu/publications" TargetMode="External"/><Relationship Id="rId2" Type="http://schemas.openxmlformats.org/officeDocument/2006/relationships/hyperlink" Target="mailto:mpl@gps.caltech.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4.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00.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7.png"/><Relationship Id="rId5" Type="http://schemas.openxmlformats.org/officeDocument/2006/relationships/image" Target="../media/image123.png"/><Relationship Id="rId4" Type="http://schemas.openxmlformats.org/officeDocument/2006/relationships/image" Target="../media/image11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dirty="0" smtClean="0"/>
              <a:t>What sets the size of river deltas?</a:t>
            </a:r>
            <a:endParaRPr lang="en-US" dirty="0"/>
          </a:p>
        </p:txBody>
      </p:sp>
      <p:grpSp>
        <p:nvGrpSpPr>
          <p:cNvPr id="3" name="Group 2"/>
          <p:cNvGrpSpPr/>
          <p:nvPr/>
        </p:nvGrpSpPr>
        <p:grpSpPr>
          <a:xfrm>
            <a:off x="125516" y="1219200"/>
            <a:ext cx="8866084" cy="2901335"/>
            <a:chOff x="125516" y="1219200"/>
            <a:chExt cx="8866084" cy="2901335"/>
          </a:xfrm>
        </p:grpSpPr>
        <p:pic>
          <p:nvPicPr>
            <p:cNvPr id="51202" name="Picture 2" descr="C:\Users\lamb-xps\Desktop\papers_backwater_talk\selenga-river-delta.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184269" y="1224935"/>
              <a:ext cx="2683131" cy="28528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65358" y="3770013"/>
              <a:ext cx="1947713" cy="307777"/>
            </a:xfrm>
            <a:prstGeom prst="rect">
              <a:avLst/>
            </a:prstGeom>
            <a:noFill/>
          </p:spPr>
          <p:txBody>
            <a:bodyPr wrap="none" rtlCol="0">
              <a:spAutoFit/>
            </a:bodyPr>
            <a:lstStyle/>
            <a:p>
              <a:r>
                <a:rPr lang="en-US" sz="1400" dirty="0" smtClean="0"/>
                <a:t>Selenga River, Russia</a:t>
              </a:r>
              <a:endParaRPr lang="en-US" sz="1400" dirty="0"/>
            </a:p>
          </p:txBody>
        </p:sp>
        <p:cxnSp>
          <p:nvCxnSpPr>
            <p:cNvPr id="6" name="Straight Connector 5"/>
            <p:cNvCxnSpPr/>
            <p:nvPr/>
          </p:nvCxnSpPr>
          <p:spPr>
            <a:xfrm>
              <a:off x="3282226" y="1414504"/>
              <a:ext cx="76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56704" y="1414504"/>
              <a:ext cx="813043" cy="369332"/>
            </a:xfrm>
            <a:prstGeom prst="rect">
              <a:avLst/>
            </a:prstGeom>
            <a:noFill/>
            <a:ln>
              <a:noFill/>
            </a:ln>
          </p:spPr>
          <p:txBody>
            <a:bodyPr wrap="none" rtlCol="0">
              <a:spAutoFit/>
            </a:bodyPr>
            <a:lstStyle/>
            <a:p>
              <a:r>
                <a:rPr lang="en-US" dirty="0" smtClean="0">
                  <a:solidFill>
                    <a:schemeClr val="bg1"/>
                  </a:solidFill>
                </a:rPr>
                <a:t>10 km</a:t>
              </a:r>
              <a:endParaRPr lang="en-US" dirty="0">
                <a:solidFill>
                  <a:schemeClr val="bg1"/>
                </a:solidFill>
              </a:endParaRPr>
            </a:p>
          </p:txBody>
        </p:sp>
        <p:pic>
          <p:nvPicPr>
            <p:cNvPr id="51203"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5589" t="6487" r="9803" b="13053"/>
            <a:stretch/>
          </p:blipFill>
          <p:spPr bwMode="auto">
            <a:xfrm>
              <a:off x="6073895" y="1260040"/>
              <a:ext cx="2917705" cy="28604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8081" y="3802190"/>
              <a:ext cx="1577676" cy="307777"/>
            </a:xfrm>
            <a:prstGeom prst="rect">
              <a:avLst/>
            </a:prstGeom>
            <a:noFill/>
          </p:spPr>
          <p:txBody>
            <a:bodyPr wrap="none" rtlCol="0">
              <a:spAutoFit/>
            </a:bodyPr>
            <a:lstStyle/>
            <a:p>
              <a:r>
                <a:rPr lang="en-US" sz="1400" dirty="0" smtClean="0"/>
                <a:t>Paola et al., 2010</a:t>
              </a:r>
              <a:endParaRPr lang="en-US" sz="1400" dirty="0"/>
            </a:p>
          </p:txBody>
        </p:sp>
        <p:sp>
          <p:nvSpPr>
            <p:cNvPr id="9" name="Rectangle 8"/>
            <p:cNvSpPr/>
            <p:nvPr/>
          </p:nvSpPr>
          <p:spPr>
            <a:xfrm>
              <a:off x="6118081" y="1353974"/>
              <a:ext cx="260614" cy="13575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119397" y="1305059"/>
              <a:ext cx="787522" cy="369332"/>
              <a:chOff x="6984909" y="1143000"/>
              <a:chExt cx="787522" cy="369332"/>
            </a:xfrm>
          </p:grpSpPr>
          <p:cxnSp>
            <p:nvCxnSpPr>
              <p:cNvPr id="22" name="Straight Connector 21"/>
              <p:cNvCxnSpPr/>
              <p:nvPr/>
            </p:nvCxnSpPr>
            <p:spPr>
              <a:xfrm>
                <a:off x="7010431" y="1143000"/>
                <a:ext cx="76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84909" y="1143000"/>
                <a:ext cx="761747" cy="369332"/>
              </a:xfrm>
              <a:prstGeom prst="rect">
                <a:avLst/>
              </a:prstGeom>
              <a:noFill/>
              <a:ln>
                <a:noFill/>
              </a:ln>
            </p:spPr>
            <p:txBody>
              <a:bodyPr wrap="none" rtlCol="0">
                <a:spAutoFit/>
              </a:bodyPr>
              <a:lstStyle/>
              <a:p>
                <a:r>
                  <a:rPr lang="en-US" dirty="0" smtClean="0">
                    <a:solidFill>
                      <a:schemeClr val="bg1"/>
                    </a:solidFill>
                  </a:rPr>
                  <a:t>0.5 m</a:t>
                </a:r>
                <a:endParaRPr lang="en-US" dirty="0">
                  <a:solidFill>
                    <a:schemeClr val="bg1"/>
                  </a:solidFill>
                </a:endParaRPr>
              </a:p>
            </p:txBody>
          </p:sp>
        </p:grpSp>
        <p:pic>
          <p:nvPicPr>
            <p:cNvPr id="51204" name="Picture 4" descr="C:\Users\lamb-xps\Desktop\papers_backwater_talk\Nile_River_and_delta_from_orbit.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2400" y="1219200"/>
              <a:ext cx="2743200" cy="290133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185985" y="1368469"/>
              <a:ext cx="76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5516" y="1368469"/>
              <a:ext cx="941283" cy="369332"/>
            </a:xfrm>
            <a:prstGeom prst="rect">
              <a:avLst/>
            </a:prstGeom>
            <a:noFill/>
            <a:ln>
              <a:noFill/>
            </a:ln>
          </p:spPr>
          <p:txBody>
            <a:bodyPr wrap="none" rtlCol="0">
              <a:spAutoFit/>
            </a:bodyPr>
            <a:lstStyle/>
            <a:p>
              <a:r>
                <a:rPr lang="en-US" dirty="0" smtClean="0">
                  <a:solidFill>
                    <a:schemeClr val="bg1"/>
                  </a:solidFill>
                </a:rPr>
                <a:t>100 km</a:t>
              </a:r>
              <a:endParaRPr lang="en-US" dirty="0">
                <a:solidFill>
                  <a:schemeClr val="bg1"/>
                </a:solidFill>
              </a:endParaRPr>
            </a:p>
          </p:txBody>
        </p:sp>
        <p:sp>
          <p:nvSpPr>
            <p:cNvPr id="26" name="TextBox 25"/>
            <p:cNvSpPr txBox="1"/>
            <p:nvPr/>
          </p:nvSpPr>
          <p:spPr>
            <a:xfrm>
              <a:off x="134943" y="3572223"/>
              <a:ext cx="1051635" cy="523220"/>
            </a:xfrm>
            <a:prstGeom prst="rect">
              <a:avLst/>
            </a:prstGeom>
            <a:noFill/>
          </p:spPr>
          <p:txBody>
            <a:bodyPr wrap="none" rtlCol="0">
              <a:spAutoFit/>
            </a:bodyPr>
            <a:lstStyle/>
            <a:p>
              <a:r>
                <a:rPr lang="en-US" sz="1400" dirty="0" smtClean="0"/>
                <a:t>Nile River, </a:t>
              </a:r>
            </a:p>
            <a:p>
              <a:r>
                <a:rPr lang="en-US" sz="1400" dirty="0" smtClean="0"/>
                <a:t>Egypt</a:t>
              </a:r>
              <a:endParaRPr lang="en-US" sz="1400" dirty="0"/>
            </a:p>
          </p:txBody>
        </p:sp>
      </p:grpSp>
      <p:sp>
        <p:nvSpPr>
          <p:cNvPr id="31" name="Subtitle 2"/>
          <p:cNvSpPr>
            <a:spLocks noGrp="1"/>
          </p:cNvSpPr>
          <p:nvPr>
            <p:ph type="subTitle" idx="1"/>
          </p:nvPr>
        </p:nvSpPr>
        <p:spPr>
          <a:xfrm>
            <a:off x="1293043" y="4724400"/>
            <a:ext cx="6400800" cy="1752600"/>
          </a:xfrm>
        </p:spPr>
        <p:txBody>
          <a:bodyPr/>
          <a:lstStyle/>
          <a:p>
            <a:r>
              <a:rPr lang="en-US" dirty="0"/>
              <a:t>Michael Lamb</a:t>
            </a:r>
          </a:p>
          <a:p>
            <a:r>
              <a:rPr lang="en-US" dirty="0"/>
              <a:t>Assistant Professor of Geology</a:t>
            </a:r>
          </a:p>
          <a:p>
            <a:r>
              <a:rPr lang="en-US" dirty="0"/>
              <a:t>California Institute of Technology</a:t>
            </a:r>
          </a:p>
        </p:txBody>
      </p:sp>
    </p:spTree>
    <p:extLst>
      <p:ext uri="{BB962C8B-B14F-4D97-AF65-F5344CB8AC3E}">
        <p14:creationId xmlns:p14="http://schemas.microsoft.com/office/powerpoint/2010/main" val="1980553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98675" y="-76200"/>
            <a:ext cx="8229600" cy="1143000"/>
          </a:xfrm>
        </p:spPr>
        <p:txBody>
          <a:bodyPr/>
          <a:lstStyle/>
          <a:p>
            <a:r>
              <a:rPr lang="en-US" dirty="0" smtClean="0"/>
              <a:t>Experimental setup</a:t>
            </a:r>
            <a:endParaRPr lang="en-US" dirty="0"/>
          </a:p>
        </p:txBody>
      </p:sp>
      <p:grpSp>
        <p:nvGrpSpPr>
          <p:cNvPr id="16" name="Group 15"/>
          <p:cNvGrpSpPr/>
          <p:nvPr/>
        </p:nvGrpSpPr>
        <p:grpSpPr>
          <a:xfrm>
            <a:off x="299087" y="1655308"/>
            <a:ext cx="3968113" cy="4300909"/>
            <a:chOff x="1688779" y="1404836"/>
            <a:chExt cx="3264221" cy="3537984"/>
          </a:xfrm>
        </p:grpSpPr>
        <p:sp>
          <p:nvSpPr>
            <p:cNvPr id="17" name="Rectangle 16"/>
            <p:cNvSpPr/>
            <p:nvPr/>
          </p:nvSpPr>
          <p:spPr>
            <a:xfrm>
              <a:off x="3452722" y="3429000"/>
              <a:ext cx="662078" cy="89064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14800" y="1975505"/>
              <a:ext cx="149445" cy="23678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71047" y="1959245"/>
              <a:ext cx="587983" cy="23678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2538183" y="1404836"/>
              <a:ext cx="0" cy="291481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538184" y="4319646"/>
              <a:ext cx="1943122" cy="23754"/>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3330752" y="4419600"/>
              <a:ext cx="906017" cy="523220"/>
            </a:xfrm>
            <a:prstGeom prst="rect">
              <a:avLst/>
            </a:prstGeom>
            <a:noFill/>
          </p:spPr>
          <p:txBody>
            <a:bodyPr wrap="none" rtlCol="0">
              <a:spAutoFit/>
            </a:bodyPr>
            <a:lstStyle/>
            <a:p>
              <a:r>
                <a:rPr lang="en-US" sz="2800" dirty="0"/>
                <a:t>T</a:t>
              </a:r>
              <a:r>
                <a:rPr lang="en-US" sz="2800" dirty="0" smtClean="0"/>
                <a:t>ime</a:t>
              </a:r>
              <a:endParaRPr lang="en-US" sz="2800" dirty="0"/>
            </a:p>
          </p:txBody>
        </p:sp>
        <p:sp>
          <p:nvSpPr>
            <p:cNvPr id="23" name="TextBox 22"/>
            <p:cNvSpPr txBox="1"/>
            <p:nvPr/>
          </p:nvSpPr>
          <p:spPr>
            <a:xfrm rot="16200000">
              <a:off x="929308" y="2583904"/>
              <a:ext cx="1980607" cy="461665"/>
            </a:xfrm>
            <a:prstGeom prst="rect">
              <a:avLst/>
            </a:prstGeom>
            <a:noFill/>
          </p:spPr>
          <p:txBody>
            <a:bodyPr wrap="none" rtlCol="0">
              <a:spAutoFit/>
            </a:bodyPr>
            <a:lstStyle/>
            <a:p>
              <a:r>
                <a:rPr lang="en-US" sz="2400" dirty="0" smtClean="0"/>
                <a:t>Discharge (l/s)</a:t>
              </a:r>
              <a:endParaRPr lang="en-US" sz="2400" i="1" baseline="-25000" dirty="0"/>
            </a:p>
          </p:txBody>
        </p:sp>
        <p:sp>
          <p:nvSpPr>
            <p:cNvPr id="24" name="TextBox 23"/>
            <p:cNvSpPr txBox="1"/>
            <p:nvPr/>
          </p:nvSpPr>
          <p:spPr>
            <a:xfrm>
              <a:off x="2059717" y="3259716"/>
              <a:ext cx="387740" cy="300590"/>
            </a:xfrm>
            <a:prstGeom prst="rect">
              <a:avLst/>
            </a:prstGeom>
            <a:noFill/>
          </p:spPr>
          <p:txBody>
            <a:bodyPr wrap="none" rtlCol="0">
              <a:spAutoFit/>
            </a:bodyPr>
            <a:lstStyle/>
            <a:p>
              <a:r>
                <a:rPr lang="en-US" dirty="0" smtClean="0"/>
                <a:t>1.5</a:t>
              </a:r>
              <a:endParaRPr lang="en-US" dirty="0"/>
            </a:p>
          </p:txBody>
        </p:sp>
        <p:sp>
          <p:nvSpPr>
            <p:cNvPr id="25" name="TextBox 24"/>
            <p:cNvSpPr txBox="1"/>
            <p:nvPr/>
          </p:nvSpPr>
          <p:spPr>
            <a:xfrm>
              <a:off x="2851323" y="2733683"/>
              <a:ext cx="526032" cy="526032"/>
            </a:xfrm>
            <a:prstGeom prst="rect">
              <a:avLst/>
            </a:prstGeom>
            <a:noFill/>
          </p:spPr>
          <p:txBody>
            <a:bodyPr wrap="none" rtlCol="0">
              <a:spAutoFit/>
            </a:bodyPr>
            <a:lstStyle/>
            <a:p>
              <a:r>
                <a:rPr lang="en-US" dirty="0" smtClean="0"/>
                <a:t>7.25 </a:t>
              </a:r>
            </a:p>
            <a:p>
              <a:r>
                <a:rPr lang="en-US" dirty="0" err="1" smtClean="0"/>
                <a:t>hrs</a:t>
              </a:r>
              <a:endParaRPr lang="en-US" dirty="0"/>
            </a:p>
          </p:txBody>
        </p:sp>
        <p:sp>
          <p:nvSpPr>
            <p:cNvPr id="26" name="TextBox 25"/>
            <p:cNvSpPr txBox="1"/>
            <p:nvPr/>
          </p:nvSpPr>
          <p:spPr>
            <a:xfrm>
              <a:off x="2119620" y="1812696"/>
              <a:ext cx="387740" cy="300590"/>
            </a:xfrm>
            <a:prstGeom prst="rect">
              <a:avLst/>
            </a:prstGeom>
            <a:noFill/>
          </p:spPr>
          <p:txBody>
            <a:bodyPr wrap="none" rtlCol="0">
              <a:spAutoFit/>
            </a:bodyPr>
            <a:lstStyle/>
            <a:p>
              <a:r>
                <a:rPr lang="en-US" dirty="0" smtClean="0"/>
                <a:t>3.4</a:t>
              </a:r>
              <a:endParaRPr lang="en-US" dirty="0"/>
            </a:p>
          </p:txBody>
        </p:sp>
        <p:cxnSp>
          <p:nvCxnSpPr>
            <p:cNvPr id="27" name="Straight Connector 26"/>
            <p:cNvCxnSpPr/>
            <p:nvPr/>
          </p:nvCxnSpPr>
          <p:spPr>
            <a:xfrm flipH="1">
              <a:off x="2538184" y="1955498"/>
              <a:ext cx="1726061" cy="7493"/>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2517547" y="3410011"/>
              <a:ext cx="268346"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3498490" y="3536049"/>
              <a:ext cx="430794" cy="526032"/>
            </a:xfrm>
            <a:prstGeom prst="rect">
              <a:avLst/>
            </a:prstGeom>
            <a:noFill/>
          </p:spPr>
          <p:txBody>
            <a:bodyPr wrap="none" rtlCol="0">
              <a:spAutoFit/>
            </a:bodyPr>
            <a:lstStyle/>
            <a:p>
              <a:r>
                <a:rPr lang="en-US" dirty="0" smtClean="0"/>
                <a:t>8.0 </a:t>
              </a:r>
            </a:p>
            <a:p>
              <a:r>
                <a:rPr lang="en-US" dirty="0" err="1" smtClean="0"/>
                <a:t>hrs</a:t>
              </a:r>
              <a:endParaRPr lang="en-US" dirty="0"/>
            </a:p>
          </p:txBody>
        </p:sp>
        <p:cxnSp>
          <p:nvCxnSpPr>
            <p:cNvPr id="30" name="Straight Arrow Connector 29"/>
            <p:cNvCxnSpPr/>
            <p:nvPr/>
          </p:nvCxnSpPr>
          <p:spPr>
            <a:xfrm flipH="1">
              <a:off x="4186724" y="2862241"/>
              <a:ext cx="294582" cy="2865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4192758" y="2566069"/>
              <a:ext cx="760242" cy="300590"/>
            </a:xfrm>
            <a:prstGeom prst="rect">
              <a:avLst/>
            </a:prstGeom>
            <a:noFill/>
          </p:spPr>
          <p:txBody>
            <a:bodyPr wrap="none" rtlCol="0">
              <a:spAutoFit/>
            </a:bodyPr>
            <a:lstStyle/>
            <a:p>
              <a:r>
                <a:rPr lang="en-US" dirty="0" smtClean="0"/>
                <a:t>1.72 </a:t>
              </a:r>
              <a:r>
                <a:rPr lang="en-US" dirty="0" err="1" smtClean="0"/>
                <a:t>hrs</a:t>
              </a:r>
              <a:endParaRPr lang="en-US" dirty="0"/>
            </a:p>
          </p:txBody>
        </p:sp>
        <p:sp>
          <p:nvSpPr>
            <p:cNvPr id="32" name="TextBox 31"/>
            <p:cNvSpPr txBox="1"/>
            <p:nvPr/>
          </p:nvSpPr>
          <p:spPr>
            <a:xfrm>
              <a:off x="2696944" y="1540201"/>
              <a:ext cx="1016944" cy="303817"/>
            </a:xfrm>
            <a:prstGeom prst="rect">
              <a:avLst/>
            </a:prstGeom>
            <a:noFill/>
          </p:spPr>
          <p:txBody>
            <a:bodyPr wrap="none" rtlCol="0">
              <a:spAutoFit/>
            </a:bodyPr>
            <a:lstStyle/>
            <a:p>
              <a:r>
                <a:rPr lang="en-US" dirty="0" smtClean="0"/>
                <a:t>drawdown</a:t>
              </a:r>
              <a:endParaRPr lang="en-US" dirty="0"/>
            </a:p>
          </p:txBody>
        </p:sp>
        <p:sp>
          <p:nvSpPr>
            <p:cNvPr id="33" name="TextBox 32"/>
            <p:cNvSpPr txBox="1"/>
            <p:nvPr/>
          </p:nvSpPr>
          <p:spPr>
            <a:xfrm rot="16200000">
              <a:off x="3165499" y="2645541"/>
              <a:ext cx="1246129" cy="303817"/>
            </a:xfrm>
            <a:prstGeom prst="rect">
              <a:avLst/>
            </a:prstGeom>
            <a:noFill/>
          </p:spPr>
          <p:txBody>
            <a:bodyPr wrap="square" rtlCol="0">
              <a:spAutoFit/>
            </a:bodyPr>
            <a:lstStyle/>
            <a:p>
              <a:r>
                <a:rPr lang="en-US" dirty="0" smtClean="0"/>
                <a:t>backwater</a:t>
              </a:r>
              <a:endParaRPr lang="en-US" dirty="0"/>
            </a:p>
          </p:txBody>
        </p:sp>
      </p:grpSp>
      <p:sp>
        <p:nvSpPr>
          <p:cNvPr id="7" name="TextBox 6"/>
          <p:cNvSpPr txBox="1"/>
          <p:nvPr/>
        </p:nvSpPr>
        <p:spPr>
          <a:xfrm>
            <a:off x="1394557" y="1278538"/>
            <a:ext cx="1972463" cy="369332"/>
          </a:xfrm>
          <a:prstGeom prst="rect">
            <a:avLst/>
          </a:prstGeom>
          <a:noFill/>
        </p:spPr>
        <p:txBody>
          <a:bodyPr wrap="none" rtlCol="0">
            <a:spAutoFit/>
          </a:bodyPr>
          <a:lstStyle/>
          <a:p>
            <a:r>
              <a:rPr lang="en-US" b="1" dirty="0" smtClean="0"/>
              <a:t>Experimental Runs</a:t>
            </a:r>
            <a:endParaRPr lang="en-US" b="1" dirty="0"/>
          </a:p>
        </p:txBody>
      </p:sp>
      <p:sp>
        <p:nvSpPr>
          <p:cNvPr id="8" name="Rectangle 7"/>
          <p:cNvSpPr/>
          <p:nvPr/>
        </p:nvSpPr>
        <p:spPr>
          <a:xfrm>
            <a:off x="4439920" y="927820"/>
            <a:ext cx="4570856" cy="7848302"/>
          </a:xfrm>
          <a:prstGeom prst="rect">
            <a:avLst/>
          </a:prstGeom>
        </p:spPr>
        <p:txBody>
          <a:bodyPr wrap="square">
            <a:spAutoFit/>
          </a:bodyPr>
          <a:lstStyle/>
          <a:p>
            <a:pPr marL="285750" indent="-285750">
              <a:buFont typeface="Arial" pitchFamily="34" charset="0"/>
              <a:buChar char="•"/>
            </a:pPr>
            <a:r>
              <a:rPr lang="en-US" sz="2400" dirty="0">
                <a:latin typeface="Cambria" pitchFamily="18" charset="0"/>
              </a:rPr>
              <a:t>Subcritical Flows:</a:t>
            </a:r>
          </a:p>
          <a:p>
            <a:pPr marL="285750" indent="-285750">
              <a:buFont typeface="Arial" pitchFamily="34" charset="0"/>
              <a:buChar char="•"/>
            </a:pPr>
            <a:r>
              <a:rPr lang="en-US" sz="2400" dirty="0">
                <a:latin typeface="Cambria" pitchFamily="18" charset="0"/>
              </a:rPr>
              <a:t>Oscillate between high and low discharge </a:t>
            </a:r>
            <a:r>
              <a:rPr lang="en-US" sz="2400" dirty="0" smtClean="0">
                <a:latin typeface="Cambria" pitchFamily="18" charset="0"/>
              </a:rPr>
              <a:t>events.</a:t>
            </a:r>
          </a:p>
          <a:p>
            <a:pPr marL="285750" indent="-285750">
              <a:buFont typeface="Arial" pitchFamily="34" charset="0"/>
              <a:buChar char="•"/>
            </a:pPr>
            <a:r>
              <a:rPr lang="en-US" sz="2400" dirty="0" smtClean="0">
                <a:latin typeface="Cambria" pitchFamily="18" charset="0"/>
              </a:rPr>
              <a:t>Sea-level is fixed.</a:t>
            </a:r>
          </a:p>
          <a:p>
            <a:pPr marL="285750" indent="-285750">
              <a:buFont typeface="Arial" pitchFamily="34" charset="0"/>
              <a:buChar char="•"/>
            </a:pPr>
            <a:r>
              <a:rPr lang="en-US" sz="2400" dirty="0">
                <a:latin typeface="Cambria" pitchFamily="18" charset="0"/>
              </a:rPr>
              <a:t>Sediment and water fluxes are set to be in </a:t>
            </a:r>
            <a:r>
              <a:rPr lang="en-US" sz="2400" dirty="0" smtClean="0">
                <a:latin typeface="Cambria" pitchFamily="18" charset="0"/>
              </a:rPr>
              <a:t>balance.</a:t>
            </a:r>
          </a:p>
          <a:p>
            <a:pPr marL="285750" indent="-285750">
              <a:buFont typeface="Arial" pitchFamily="34" charset="0"/>
              <a:buChar char="•"/>
            </a:pPr>
            <a:r>
              <a:rPr lang="en-US" sz="2400" dirty="0" smtClean="0">
                <a:latin typeface="Cambria" pitchFamily="18" charset="0"/>
              </a:rPr>
              <a:t>Under the normal-flow assumption, both </a:t>
            </a:r>
            <a:r>
              <a:rPr lang="en-US" sz="2400" dirty="0">
                <a:latin typeface="Cambria" pitchFamily="18" charset="0"/>
              </a:rPr>
              <a:t>high and low flows should have equivalent bed </a:t>
            </a:r>
            <a:r>
              <a:rPr lang="en-US" sz="2400" dirty="0" smtClean="0">
                <a:latin typeface="Cambria" pitchFamily="18" charset="0"/>
              </a:rPr>
              <a:t>slopes and no erosion should occur.</a:t>
            </a:r>
          </a:p>
          <a:p>
            <a:pPr marL="285750" indent="-285750">
              <a:buFont typeface="Arial" pitchFamily="34" charset="0"/>
              <a:buChar char="•"/>
            </a:pPr>
            <a:r>
              <a:rPr lang="en-US" sz="2400" dirty="0" smtClean="0">
                <a:latin typeface="Cambria" pitchFamily="18" charset="0"/>
              </a:rPr>
              <a:t>Thus, any </a:t>
            </a:r>
            <a:r>
              <a:rPr lang="en-US" sz="2400" dirty="0">
                <a:latin typeface="Cambria" pitchFamily="18" charset="0"/>
              </a:rPr>
              <a:t>erosion or deposition is due to backwater effects alone (rather than changes in base-level).</a:t>
            </a:r>
          </a:p>
          <a:p>
            <a:pPr marL="285750" indent="-285750">
              <a:buFont typeface="Arial" pitchFamily="34" charset="0"/>
              <a:buChar char="•"/>
            </a:pPr>
            <a:endParaRPr lang="en-US" sz="2400" dirty="0" smtClean="0">
              <a:latin typeface="Cambria" pitchFamily="18" charset="0"/>
            </a:endParaRPr>
          </a:p>
          <a:p>
            <a:pPr marL="285750" indent="-285750">
              <a:buFont typeface="Arial" pitchFamily="34" charset="0"/>
              <a:buChar char="•"/>
            </a:pPr>
            <a:endParaRPr lang="en-US" sz="2400" dirty="0">
              <a:latin typeface="Cambria" pitchFamily="18" charset="0"/>
            </a:endParaRPr>
          </a:p>
          <a:p>
            <a:pPr marL="285750" indent="-285750">
              <a:buFont typeface="Arial" pitchFamily="34" charset="0"/>
              <a:buChar char="•"/>
            </a:pPr>
            <a:endParaRPr lang="en-US" sz="2400" dirty="0" smtClean="0"/>
          </a:p>
          <a:p>
            <a:pPr marL="285750" indent="-285750">
              <a:buFont typeface="Arial" pitchFamily="34" charset="0"/>
              <a:buChar char="•"/>
            </a:pPr>
            <a:endParaRPr lang="en-US" sz="2400" dirty="0" smtClean="0"/>
          </a:p>
          <a:p>
            <a:pPr marL="285750" indent="-285750">
              <a:buFont typeface="Arial" pitchFamily="34" charset="0"/>
              <a:buChar char="•"/>
            </a:pPr>
            <a:endParaRPr lang="en-US" sz="2400" dirty="0" smtClean="0"/>
          </a:p>
          <a:p>
            <a:endParaRPr lang="en-US" sz="2400" dirty="0" smtClean="0"/>
          </a:p>
        </p:txBody>
      </p:sp>
      <p:sp>
        <p:nvSpPr>
          <p:cNvPr id="38" name="TextBox 37"/>
          <p:cNvSpPr txBox="1"/>
          <p:nvPr/>
        </p:nvSpPr>
        <p:spPr>
          <a:xfrm>
            <a:off x="7162800" y="914400"/>
            <a:ext cx="1112805" cy="461665"/>
          </a:xfrm>
          <a:prstGeom prst="rect">
            <a:avLst/>
          </a:prstGeom>
          <a:noFill/>
        </p:spPr>
        <p:txBody>
          <a:bodyPr wrap="none" rtlCol="0">
            <a:spAutoFit/>
          </a:bodyPr>
          <a:lstStyle/>
          <a:p>
            <a:r>
              <a:rPr lang="en-US" sz="2400" dirty="0" err="1" smtClean="0"/>
              <a:t>Fr</a:t>
            </a:r>
            <a:r>
              <a:rPr lang="en-US" sz="2400" dirty="0" smtClean="0"/>
              <a:t> &lt; 0.5</a:t>
            </a:r>
            <a:endParaRPr lang="en-US" sz="2400" dirty="0"/>
          </a:p>
        </p:txBody>
      </p:sp>
      <p:sp>
        <p:nvSpPr>
          <p:cNvPr id="35" name="TextBox 34"/>
          <p:cNvSpPr txBox="1"/>
          <p:nvPr/>
        </p:nvSpPr>
        <p:spPr>
          <a:xfrm>
            <a:off x="3051496" y="1848417"/>
            <a:ext cx="1236236" cy="369332"/>
          </a:xfrm>
          <a:prstGeom prst="rect">
            <a:avLst/>
          </a:prstGeom>
          <a:noFill/>
        </p:spPr>
        <p:txBody>
          <a:bodyPr wrap="none" rtlCol="0">
            <a:spAutoFit/>
          </a:bodyPr>
          <a:lstStyle/>
          <a:p>
            <a:r>
              <a:rPr lang="en-US" dirty="0" smtClean="0"/>
              <a:t>drawdown</a:t>
            </a:r>
            <a:endParaRPr lang="en-US" dirty="0"/>
          </a:p>
        </p:txBody>
      </p:sp>
    </p:spTree>
    <p:extLst>
      <p:ext uri="{BB962C8B-B14F-4D97-AF65-F5344CB8AC3E}">
        <p14:creationId xmlns:p14="http://schemas.microsoft.com/office/powerpoint/2010/main" val="819968333"/>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2224" y="1329837"/>
            <a:ext cx="2531462" cy="369332"/>
          </a:xfrm>
          <a:prstGeom prst="rect">
            <a:avLst/>
          </a:prstGeom>
          <a:noFill/>
        </p:spPr>
        <p:txBody>
          <a:bodyPr wrap="none" rtlCol="0">
            <a:spAutoFit/>
          </a:bodyPr>
          <a:lstStyle/>
          <a:p>
            <a:r>
              <a:rPr lang="en-US" dirty="0" smtClean="0"/>
              <a:t>Low-flow bed elevation</a:t>
            </a:r>
            <a:endParaRPr lang="en-US" dirty="0"/>
          </a:p>
        </p:txBody>
      </p:sp>
      <p:sp>
        <p:nvSpPr>
          <p:cNvPr id="17" name="TextBox 16"/>
          <p:cNvSpPr txBox="1"/>
          <p:nvPr/>
        </p:nvSpPr>
        <p:spPr>
          <a:xfrm>
            <a:off x="114163" y="4095988"/>
            <a:ext cx="2582758" cy="369332"/>
          </a:xfrm>
          <a:prstGeom prst="rect">
            <a:avLst/>
          </a:prstGeom>
          <a:noFill/>
        </p:spPr>
        <p:txBody>
          <a:bodyPr wrap="none" rtlCol="0">
            <a:spAutoFit/>
          </a:bodyPr>
          <a:lstStyle/>
          <a:p>
            <a:r>
              <a:rPr lang="en-US" dirty="0" smtClean="0"/>
              <a:t>High-flow bed elevation</a:t>
            </a:r>
            <a:endParaRPr lang="en-US" dirty="0"/>
          </a:p>
        </p:txBody>
      </p:sp>
      <p:sp>
        <p:nvSpPr>
          <p:cNvPr id="34" name="Title 3"/>
          <p:cNvSpPr txBox="1">
            <a:spLocks/>
          </p:cNvSpPr>
          <p:nvPr/>
        </p:nvSpPr>
        <p:spPr>
          <a:xfrm>
            <a:off x="609600" y="152400"/>
            <a:ext cx="82296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Experimental results: High flow causes bed scour and channelization in the offshore subaqueous delta</a:t>
            </a:r>
            <a:endParaRPr lang="en-US" sz="3200" dirty="0"/>
          </a:p>
        </p:txBody>
      </p:sp>
      <p:pic>
        <p:nvPicPr>
          <p:cNvPr id="3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801464"/>
            <a:ext cx="4773801" cy="216093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394" y="4484817"/>
            <a:ext cx="4884557" cy="213532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p:cNvGrpSpPr/>
          <p:nvPr/>
        </p:nvGrpSpPr>
        <p:grpSpPr>
          <a:xfrm>
            <a:off x="5029200" y="1752370"/>
            <a:ext cx="4066060" cy="2210030"/>
            <a:chOff x="5029200" y="1752370"/>
            <a:chExt cx="4066060" cy="2210030"/>
          </a:xfrm>
        </p:grpSpPr>
        <p:cxnSp>
          <p:nvCxnSpPr>
            <p:cNvPr id="25" name="Straight Arrow Connector 24"/>
            <p:cNvCxnSpPr/>
            <p:nvPr/>
          </p:nvCxnSpPr>
          <p:spPr>
            <a:xfrm>
              <a:off x="5214734" y="2808521"/>
              <a:ext cx="62193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3" name="Picture 2" descr="C:\Users\Phairot\Documents\Caltech Research\Backwater research\flume-work\walnut-shell runs-Mar28-2012\pics\m1-equil-pics-spreading\t = 10.5 hrs.tif"/>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10800000">
              <a:off x="5029201" y="1752370"/>
              <a:ext cx="4066059" cy="2210030"/>
            </a:xfrm>
            <a:prstGeom prst="rect">
              <a:avLst/>
            </a:prstGeom>
            <a:noFill/>
            <a:ln w="12700">
              <a:solidFill>
                <a:schemeClr val="tx1"/>
              </a:solidFill>
              <a:prstDash val="soli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5029200" y="2971800"/>
              <a:ext cx="457200" cy="990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029200" y="1752600"/>
              <a:ext cx="457200" cy="914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532120" y="3002280"/>
              <a:ext cx="2087880" cy="838203"/>
            </a:xfrm>
            <a:custGeom>
              <a:avLst/>
              <a:gdLst>
                <a:gd name="connsiteX0" fmla="*/ 0 w 2087880"/>
                <a:gd name="connsiteY0" fmla="*/ 0 h 838203"/>
                <a:gd name="connsiteX1" fmla="*/ 60960 w 2087880"/>
                <a:gd name="connsiteY1" fmla="*/ 30480 h 838203"/>
                <a:gd name="connsiteX2" fmla="*/ 289560 w 2087880"/>
                <a:gd name="connsiteY2" fmla="*/ 60960 h 838203"/>
                <a:gd name="connsiteX3" fmla="*/ 411480 w 2087880"/>
                <a:gd name="connsiteY3" fmla="*/ 91440 h 838203"/>
                <a:gd name="connsiteX4" fmla="*/ 548640 w 2087880"/>
                <a:gd name="connsiteY4" fmla="*/ 137160 h 838203"/>
                <a:gd name="connsiteX5" fmla="*/ 579120 w 2087880"/>
                <a:gd name="connsiteY5" fmla="*/ 152400 h 838203"/>
                <a:gd name="connsiteX6" fmla="*/ 685800 w 2087880"/>
                <a:gd name="connsiteY6" fmla="*/ 198120 h 838203"/>
                <a:gd name="connsiteX7" fmla="*/ 716280 w 2087880"/>
                <a:gd name="connsiteY7" fmla="*/ 213360 h 838203"/>
                <a:gd name="connsiteX8" fmla="*/ 746760 w 2087880"/>
                <a:gd name="connsiteY8" fmla="*/ 228600 h 838203"/>
                <a:gd name="connsiteX9" fmla="*/ 868680 w 2087880"/>
                <a:gd name="connsiteY9" fmla="*/ 259080 h 838203"/>
                <a:gd name="connsiteX10" fmla="*/ 975360 w 2087880"/>
                <a:gd name="connsiteY10" fmla="*/ 304800 h 838203"/>
                <a:gd name="connsiteX11" fmla="*/ 1036320 w 2087880"/>
                <a:gd name="connsiteY11" fmla="*/ 335280 h 838203"/>
                <a:gd name="connsiteX12" fmla="*/ 1066800 w 2087880"/>
                <a:gd name="connsiteY12" fmla="*/ 350520 h 838203"/>
                <a:gd name="connsiteX13" fmla="*/ 1097280 w 2087880"/>
                <a:gd name="connsiteY13" fmla="*/ 365760 h 838203"/>
                <a:gd name="connsiteX14" fmla="*/ 1173480 w 2087880"/>
                <a:gd name="connsiteY14" fmla="*/ 426720 h 838203"/>
                <a:gd name="connsiteX15" fmla="*/ 1203960 w 2087880"/>
                <a:gd name="connsiteY15" fmla="*/ 457200 h 838203"/>
                <a:gd name="connsiteX16" fmla="*/ 1249680 w 2087880"/>
                <a:gd name="connsiteY16" fmla="*/ 472440 h 838203"/>
                <a:gd name="connsiteX17" fmla="*/ 1310640 w 2087880"/>
                <a:gd name="connsiteY17" fmla="*/ 502920 h 838203"/>
                <a:gd name="connsiteX18" fmla="*/ 1341120 w 2087880"/>
                <a:gd name="connsiteY18" fmla="*/ 518160 h 838203"/>
                <a:gd name="connsiteX19" fmla="*/ 1432560 w 2087880"/>
                <a:gd name="connsiteY19" fmla="*/ 563880 h 838203"/>
                <a:gd name="connsiteX20" fmla="*/ 1463040 w 2087880"/>
                <a:gd name="connsiteY20" fmla="*/ 579120 h 838203"/>
                <a:gd name="connsiteX21" fmla="*/ 1508760 w 2087880"/>
                <a:gd name="connsiteY21" fmla="*/ 594360 h 838203"/>
                <a:gd name="connsiteX22" fmla="*/ 1539240 w 2087880"/>
                <a:gd name="connsiteY22" fmla="*/ 609600 h 838203"/>
                <a:gd name="connsiteX23" fmla="*/ 1645920 w 2087880"/>
                <a:gd name="connsiteY23" fmla="*/ 655320 h 838203"/>
                <a:gd name="connsiteX24" fmla="*/ 1706880 w 2087880"/>
                <a:gd name="connsiteY24" fmla="*/ 685800 h 838203"/>
                <a:gd name="connsiteX25" fmla="*/ 1737360 w 2087880"/>
                <a:gd name="connsiteY25" fmla="*/ 701040 h 838203"/>
                <a:gd name="connsiteX26" fmla="*/ 1828800 w 2087880"/>
                <a:gd name="connsiteY26" fmla="*/ 762000 h 838203"/>
                <a:gd name="connsiteX27" fmla="*/ 1889760 w 2087880"/>
                <a:gd name="connsiteY27" fmla="*/ 792480 h 838203"/>
                <a:gd name="connsiteX28" fmla="*/ 1920240 w 2087880"/>
                <a:gd name="connsiteY28" fmla="*/ 807720 h 838203"/>
                <a:gd name="connsiteX29" fmla="*/ 2087880 w 2087880"/>
                <a:gd name="connsiteY29" fmla="*/ 838200 h 83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87880" h="838203">
                  <a:moveTo>
                    <a:pt x="0" y="0"/>
                  </a:moveTo>
                  <a:cubicBezTo>
                    <a:pt x="20320" y="10160"/>
                    <a:pt x="39407" y="23296"/>
                    <a:pt x="60960" y="30480"/>
                  </a:cubicBezTo>
                  <a:cubicBezTo>
                    <a:pt x="115072" y="48517"/>
                    <a:pt x="253588" y="57363"/>
                    <a:pt x="289560" y="60960"/>
                  </a:cubicBezTo>
                  <a:cubicBezTo>
                    <a:pt x="360256" y="96308"/>
                    <a:pt x="274620" y="57225"/>
                    <a:pt x="411480" y="91440"/>
                  </a:cubicBezTo>
                  <a:lnTo>
                    <a:pt x="548640" y="137160"/>
                  </a:lnTo>
                  <a:cubicBezTo>
                    <a:pt x="559416" y="140752"/>
                    <a:pt x="568573" y="148181"/>
                    <a:pt x="579120" y="152400"/>
                  </a:cubicBezTo>
                  <a:cubicBezTo>
                    <a:pt x="691241" y="197248"/>
                    <a:pt x="547046" y="128743"/>
                    <a:pt x="685800" y="198120"/>
                  </a:cubicBezTo>
                  <a:lnTo>
                    <a:pt x="716280" y="213360"/>
                  </a:lnTo>
                  <a:cubicBezTo>
                    <a:pt x="726440" y="218440"/>
                    <a:pt x="735984" y="225008"/>
                    <a:pt x="746760" y="228600"/>
                  </a:cubicBezTo>
                  <a:cubicBezTo>
                    <a:pt x="851270" y="263437"/>
                    <a:pt x="721556" y="222299"/>
                    <a:pt x="868680" y="259080"/>
                  </a:cubicBezTo>
                  <a:cubicBezTo>
                    <a:pt x="913528" y="270292"/>
                    <a:pt x="931744" y="282992"/>
                    <a:pt x="975360" y="304800"/>
                  </a:cubicBezTo>
                  <a:lnTo>
                    <a:pt x="1036320" y="335280"/>
                  </a:lnTo>
                  <a:lnTo>
                    <a:pt x="1066800" y="350520"/>
                  </a:lnTo>
                  <a:lnTo>
                    <a:pt x="1097280" y="365760"/>
                  </a:lnTo>
                  <a:cubicBezTo>
                    <a:pt x="1140460" y="452120"/>
                    <a:pt x="1066800" y="320040"/>
                    <a:pt x="1173480" y="426720"/>
                  </a:cubicBezTo>
                  <a:cubicBezTo>
                    <a:pt x="1183640" y="436880"/>
                    <a:pt x="1191639" y="449808"/>
                    <a:pt x="1203960" y="457200"/>
                  </a:cubicBezTo>
                  <a:cubicBezTo>
                    <a:pt x="1217735" y="465465"/>
                    <a:pt x="1234915" y="466112"/>
                    <a:pt x="1249680" y="472440"/>
                  </a:cubicBezTo>
                  <a:cubicBezTo>
                    <a:pt x="1270562" y="481389"/>
                    <a:pt x="1290320" y="492760"/>
                    <a:pt x="1310640" y="502920"/>
                  </a:cubicBezTo>
                  <a:lnTo>
                    <a:pt x="1341120" y="518160"/>
                  </a:lnTo>
                  <a:lnTo>
                    <a:pt x="1432560" y="563880"/>
                  </a:lnTo>
                  <a:cubicBezTo>
                    <a:pt x="1442720" y="568960"/>
                    <a:pt x="1452264" y="575528"/>
                    <a:pt x="1463040" y="579120"/>
                  </a:cubicBezTo>
                  <a:cubicBezTo>
                    <a:pt x="1478280" y="584200"/>
                    <a:pt x="1493845" y="588394"/>
                    <a:pt x="1508760" y="594360"/>
                  </a:cubicBezTo>
                  <a:cubicBezTo>
                    <a:pt x="1519307" y="598579"/>
                    <a:pt x="1528693" y="605381"/>
                    <a:pt x="1539240" y="609600"/>
                  </a:cubicBezTo>
                  <a:cubicBezTo>
                    <a:pt x="1651361" y="654448"/>
                    <a:pt x="1507166" y="585943"/>
                    <a:pt x="1645920" y="655320"/>
                  </a:cubicBezTo>
                  <a:lnTo>
                    <a:pt x="1706880" y="685800"/>
                  </a:lnTo>
                  <a:cubicBezTo>
                    <a:pt x="1717040" y="690880"/>
                    <a:pt x="1729328" y="693008"/>
                    <a:pt x="1737360" y="701040"/>
                  </a:cubicBezTo>
                  <a:cubicBezTo>
                    <a:pt x="1783904" y="747584"/>
                    <a:pt x="1754989" y="725094"/>
                    <a:pt x="1828800" y="762000"/>
                  </a:cubicBezTo>
                  <a:lnTo>
                    <a:pt x="1889760" y="792480"/>
                  </a:lnTo>
                  <a:cubicBezTo>
                    <a:pt x="1899920" y="797560"/>
                    <a:pt x="1909101" y="805492"/>
                    <a:pt x="1920240" y="807720"/>
                  </a:cubicBezTo>
                  <a:cubicBezTo>
                    <a:pt x="2077621" y="839196"/>
                    <a:pt x="2020834" y="838200"/>
                    <a:pt x="2087880" y="83820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77840" y="1904989"/>
              <a:ext cx="2057400" cy="746771"/>
            </a:xfrm>
            <a:custGeom>
              <a:avLst/>
              <a:gdLst>
                <a:gd name="connsiteX0" fmla="*/ 0 w 2057400"/>
                <a:gd name="connsiteY0" fmla="*/ 746771 h 746771"/>
                <a:gd name="connsiteX1" fmla="*/ 91440 w 2057400"/>
                <a:gd name="connsiteY1" fmla="*/ 731531 h 746771"/>
                <a:gd name="connsiteX2" fmla="*/ 152400 w 2057400"/>
                <a:gd name="connsiteY2" fmla="*/ 701051 h 746771"/>
                <a:gd name="connsiteX3" fmla="*/ 304800 w 2057400"/>
                <a:gd name="connsiteY3" fmla="*/ 624851 h 746771"/>
                <a:gd name="connsiteX4" fmla="*/ 365760 w 2057400"/>
                <a:gd name="connsiteY4" fmla="*/ 609611 h 746771"/>
                <a:gd name="connsiteX5" fmla="*/ 411480 w 2057400"/>
                <a:gd name="connsiteY5" fmla="*/ 594371 h 746771"/>
                <a:gd name="connsiteX6" fmla="*/ 472440 w 2057400"/>
                <a:gd name="connsiteY6" fmla="*/ 563891 h 746771"/>
                <a:gd name="connsiteX7" fmla="*/ 594360 w 2057400"/>
                <a:gd name="connsiteY7" fmla="*/ 502931 h 746771"/>
                <a:gd name="connsiteX8" fmla="*/ 640080 w 2057400"/>
                <a:gd name="connsiteY8" fmla="*/ 487691 h 746771"/>
                <a:gd name="connsiteX9" fmla="*/ 701040 w 2057400"/>
                <a:gd name="connsiteY9" fmla="*/ 457211 h 746771"/>
                <a:gd name="connsiteX10" fmla="*/ 822960 w 2057400"/>
                <a:gd name="connsiteY10" fmla="*/ 426731 h 746771"/>
                <a:gd name="connsiteX11" fmla="*/ 914400 w 2057400"/>
                <a:gd name="connsiteY11" fmla="*/ 396251 h 746771"/>
                <a:gd name="connsiteX12" fmla="*/ 960120 w 2057400"/>
                <a:gd name="connsiteY12" fmla="*/ 381011 h 746771"/>
                <a:gd name="connsiteX13" fmla="*/ 1173480 w 2057400"/>
                <a:gd name="connsiteY13" fmla="*/ 274331 h 746771"/>
                <a:gd name="connsiteX14" fmla="*/ 1264920 w 2057400"/>
                <a:gd name="connsiteY14" fmla="*/ 228611 h 746771"/>
                <a:gd name="connsiteX15" fmla="*/ 1295400 w 2057400"/>
                <a:gd name="connsiteY15" fmla="*/ 213371 h 746771"/>
                <a:gd name="connsiteX16" fmla="*/ 1341120 w 2057400"/>
                <a:gd name="connsiteY16" fmla="*/ 198131 h 746771"/>
                <a:gd name="connsiteX17" fmla="*/ 1417320 w 2057400"/>
                <a:gd name="connsiteY17" fmla="*/ 167651 h 746771"/>
                <a:gd name="connsiteX18" fmla="*/ 1478280 w 2057400"/>
                <a:gd name="connsiteY18" fmla="*/ 152411 h 746771"/>
                <a:gd name="connsiteX19" fmla="*/ 1539240 w 2057400"/>
                <a:gd name="connsiteY19" fmla="*/ 121931 h 746771"/>
                <a:gd name="connsiteX20" fmla="*/ 1569720 w 2057400"/>
                <a:gd name="connsiteY20" fmla="*/ 106691 h 746771"/>
                <a:gd name="connsiteX21" fmla="*/ 1706880 w 2057400"/>
                <a:gd name="connsiteY21" fmla="*/ 76211 h 746771"/>
                <a:gd name="connsiteX22" fmla="*/ 1783080 w 2057400"/>
                <a:gd name="connsiteY22" fmla="*/ 45731 h 746771"/>
                <a:gd name="connsiteX23" fmla="*/ 1965960 w 2057400"/>
                <a:gd name="connsiteY23" fmla="*/ 15251 h 746771"/>
                <a:gd name="connsiteX24" fmla="*/ 2057400 w 2057400"/>
                <a:gd name="connsiteY24" fmla="*/ 11 h 7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57400" h="746771">
                  <a:moveTo>
                    <a:pt x="0" y="746771"/>
                  </a:moveTo>
                  <a:cubicBezTo>
                    <a:pt x="30480" y="741691"/>
                    <a:pt x="61843" y="740410"/>
                    <a:pt x="91440" y="731531"/>
                  </a:cubicBezTo>
                  <a:cubicBezTo>
                    <a:pt x="113200" y="725003"/>
                    <a:pt x="132080" y="711211"/>
                    <a:pt x="152400" y="701051"/>
                  </a:cubicBezTo>
                  <a:lnTo>
                    <a:pt x="304800" y="624851"/>
                  </a:lnTo>
                  <a:cubicBezTo>
                    <a:pt x="323534" y="615484"/>
                    <a:pt x="345621" y="615365"/>
                    <a:pt x="365760" y="609611"/>
                  </a:cubicBezTo>
                  <a:cubicBezTo>
                    <a:pt x="381206" y="605198"/>
                    <a:pt x="396715" y="600699"/>
                    <a:pt x="411480" y="594371"/>
                  </a:cubicBezTo>
                  <a:cubicBezTo>
                    <a:pt x="432362" y="585422"/>
                    <a:pt x="452120" y="574051"/>
                    <a:pt x="472440" y="563891"/>
                  </a:cubicBezTo>
                  <a:lnTo>
                    <a:pt x="594360" y="502931"/>
                  </a:lnTo>
                  <a:cubicBezTo>
                    <a:pt x="608728" y="495747"/>
                    <a:pt x="625315" y="494019"/>
                    <a:pt x="640080" y="487691"/>
                  </a:cubicBezTo>
                  <a:cubicBezTo>
                    <a:pt x="660962" y="478742"/>
                    <a:pt x="680720" y="467371"/>
                    <a:pt x="701040" y="457211"/>
                  </a:cubicBezTo>
                  <a:cubicBezTo>
                    <a:pt x="738508" y="438477"/>
                    <a:pt x="782320" y="436891"/>
                    <a:pt x="822960" y="426731"/>
                  </a:cubicBezTo>
                  <a:cubicBezTo>
                    <a:pt x="854129" y="418939"/>
                    <a:pt x="883920" y="406411"/>
                    <a:pt x="914400" y="396251"/>
                  </a:cubicBezTo>
                  <a:cubicBezTo>
                    <a:pt x="929640" y="391171"/>
                    <a:pt x="945752" y="388195"/>
                    <a:pt x="960120" y="381011"/>
                  </a:cubicBezTo>
                  <a:lnTo>
                    <a:pt x="1173480" y="274331"/>
                  </a:lnTo>
                  <a:lnTo>
                    <a:pt x="1264920" y="228611"/>
                  </a:lnTo>
                  <a:cubicBezTo>
                    <a:pt x="1275080" y="223531"/>
                    <a:pt x="1284624" y="216963"/>
                    <a:pt x="1295400" y="213371"/>
                  </a:cubicBezTo>
                  <a:cubicBezTo>
                    <a:pt x="1310640" y="208291"/>
                    <a:pt x="1326205" y="204097"/>
                    <a:pt x="1341120" y="198131"/>
                  </a:cubicBezTo>
                  <a:cubicBezTo>
                    <a:pt x="1408565" y="171153"/>
                    <a:pt x="1328867" y="192923"/>
                    <a:pt x="1417320" y="167651"/>
                  </a:cubicBezTo>
                  <a:cubicBezTo>
                    <a:pt x="1437459" y="161897"/>
                    <a:pt x="1458668" y="159765"/>
                    <a:pt x="1478280" y="152411"/>
                  </a:cubicBezTo>
                  <a:cubicBezTo>
                    <a:pt x="1499552" y="144434"/>
                    <a:pt x="1518920" y="132091"/>
                    <a:pt x="1539240" y="121931"/>
                  </a:cubicBezTo>
                  <a:cubicBezTo>
                    <a:pt x="1549400" y="116851"/>
                    <a:pt x="1558700" y="109446"/>
                    <a:pt x="1569720" y="106691"/>
                  </a:cubicBezTo>
                  <a:cubicBezTo>
                    <a:pt x="1655810" y="85169"/>
                    <a:pt x="1610141" y="95559"/>
                    <a:pt x="1706880" y="76211"/>
                  </a:cubicBezTo>
                  <a:cubicBezTo>
                    <a:pt x="1738412" y="60445"/>
                    <a:pt x="1745416" y="55147"/>
                    <a:pt x="1783080" y="45731"/>
                  </a:cubicBezTo>
                  <a:cubicBezTo>
                    <a:pt x="1854912" y="27773"/>
                    <a:pt x="1888541" y="28154"/>
                    <a:pt x="1965960" y="15251"/>
                  </a:cubicBezTo>
                  <a:cubicBezTo>
                    <a:pt x="2063378" y="-985"/>
                    <a:pt x="2013073" y="11"/>
                    <a:pt x="2057400" y="11"/>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7162800" y="2632948"/>
              <a:ext cx="777777" cy="369332"/>
            </a:xfrm>
            <a:prstGeom prst="rect">
              <a:avLst/>
            </a:prstGeom>
            <a:noFill/>
          </p:spPr>
          <p:txBody>
            <a:bodyPr wrap="none" rtlCol="0">
              <a:spAutoFit/>
            </a:bodyPr>
            <a:lstStyle/>
            <a:p>
              <a:r>
                <a:rPr lang="en-US" dirty="0" smtClean="0">
                  <a:solidFill>
                    <a:schemeClr val="bg1"/>
                  </a:solidFill>
                </a:rPr>
                <a:t>Plume</a:t>
              </a:r>
              <a:endParaRPr lang="en-US" dirty="0">
                <a:solidFill>
                  <a:schemeClr val="bg1"/>
                </a:solidFill>
              </a:endParaRPr>
            </a:p>
          </p:txBody>
        </p:sp>
      </p:grpSp>
      <p:grpSp>
        <p:nvGrpSpPr>
          <p:cNvPr id="69" name="Group 68"/>
          <p:cNvGrpSpPr/>
          <p:nvPr/>
        </p:nvGrpSpPr>
        <p:grpSpPr>
          <a:xfrm>
            <a:off x="5105400" y="4419599"/>
            <a:ext cx="3989860" cy="2182464"/>
            <a:chOff x="5105400" y="4419599"/>
            <a:chExt cx="3989860" cy="2182464"/>
          </a:xfrm>
        </p:grpSpPr>
        <p:pic>
          <p:nvPicPr>
            <p:cNvPr id="49" name="Picture 2" descr="C:\Users\Phairot\Documents\Caltech Research\Backwater research\flume-work\walnut-shell runs-Mar28-2012\pics\m2-equil-pics-spreading\TS3-1point25hrs.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bwMode="auto">
            <a:xfrm rot="10800000">
              <a:off x="5105401" y="4419599"/>
              <a:ext cx="3989859" cy="21824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9" name="Rectangle 58"/>
            <p:cNvSpPr/>
            <p:nvPr/>
          </p:nvSpPr>
          <p:spPr>
            <a:xfrm>
              <a:off x="5105400" y="4419600"/>
              <a:ext cx="609600" cy="990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105400" y="5700303"/>
              <a:ext cx="609600" cy="90176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5836920" y="4724400"/>
              <a:ext cx="2651760" cy="685801"/>
            </a:xfrm>
            <a:custGeom>
              <a:avLst/>
              <a:gdLst>
                <a:gd name="connsiteX0" fmla="*/ 0 w 2651760"/>
                <a:gd name="connsiteY0" fmla="*/ 670560 h 685801"/>
                <a:gd name="connsiteX1" fmla="*/ 137160 w 2651760"/>
                <a:gd name="connsiteY1" fmla="*/ 685800 h 685801"/>
                <a:gd name="connsiteX2" fmla="*/ 746760 w 2651760"/>
                <a:gd name="connsiteY2" fmla="*/ 655320 h 685801"/>
                <a:gd name="connsiteX3" fmla="*/ 822960 w 2651760"/>
                <a:gd name="connsiteY3" fmla="*/ 624840 h 685801"/>
                <a:gd name="connsiteX4" fmla="*/ 914400 w 2651760"/>
                <a:gd name="connsiteY4" fmla="*/ 579120 h 685801"/>
                <a:gd name="connsiteX5" fmla="*/ 975360 w 2651760"/>
                <a:gd name="connsiteY5" fmla="*/ 563880 h 685801"/>
                <a:gd name="connsiteX6" fmla="*/ 1127760 w 2651760"/>
                <a:gd name="connsiteY6" fmla="*/ 533400 h 685801"/>
                <a:gd name="connsiteX7" fmla="*/ 1280160 w 2651760"/>
                <a:gd name="connsiteY7" fmla="*/ 502920 h 685801"/>
                <a:gd name="connsiteX8" fmla="*/ 1356360 w 2651760"/>
                <a:gd name="connsiteY8" fmla="*/ 487680 h 685801"/>
                <a:gd name="connsiteX9" fmla="*/ 1386840 w 2651760"/>
                <a:gd name="connsiteY9" fmla="*/ 472440 h 685801"/>
                <a:gd name="connsiteX10" fmla="*/ 1508760 w 2651760"/>
                <a:gd name="connsiteY10" fmla="*/ 441960 h 685801"/>
                <a:gd name="connsiteX11" fmla="*/ 1600200 w 2651760"/>
                <a:gd name="connsiteY11" fmla="*/ 411480 h 685801"/>
                <a:gd name="connsiteX12" fmla="*/ 1691640 w 2651760"/>
                <a:gd name="connsiteY12" fmla="*/ 381000 h 685801"/>
                <a:gd name="connsiteX13" fmla="*/ 1737360 w 2651760"/>
                <a:gd name="connsiteY13" fmla="*/ 365760 h 685801"/>
                <a:gd name="connsiteX14" fmla="*/ 1798320 w 2651760"/>
                <a:gd name="connsiteY14" fmla="*/ 350520 h 685801"/>
                <a:gd name="connsiteX15" fmla="*/ 1828800 w 2651760"/>
                <a:gd name="connsiteY15" fmla="*/ 335280 h 685801"/>
                <a:gd name="connsiteX16" fmla="*/ 1920240 w 2651760"/>
                <a:gd name="connsiteY16" fmla="*/ 320040 h 685801"/>
                <a:gd name="connsiteX17" fmla="*/ 1981200 w 2651760"/>
                <a:gd name="connsiteY17" fmla="*/ 304800 h 685801"/>
                <a:gd name="connsiteX18" fmla="*/ 2026920 w 2651760"/>
                <a:gd name="connsiteY18" fmla="*/ 289560 h 685801"/>
                <a:gd name="connsiteX19" fmla="*/ 2118360 w 2651760"/>
                <a:gd name="connsiteY19" fmla="*/ 243840 h 685801"/>
                <a:gd name="connsiteX20" fmla="*/ 2164080 w 2651760"/>
                <a:gd name="connsiteY20" fmla="*/ 228600 h 685801"/>
                <a:gd name="connsiteX21" fmla="*/ 2255520 w 2651760"/>
                <a:gd name="connsiteY21" fmla="*/ 182880 h 685801"/>
                <a:gd name="connsiteX22" fmla="*/ 2301240 w 2651760"/>
                <a:gd name="connsiteY22" fmla="*/ 167640 h 685801"/>
                <a:gd name="connsiteX23" fmla="*/ 2392680 w 2651760"/>
                <a:gd name="connsiteY23" fmla="*/ 121920 h 685801"/>
                <a:gd name="connsiteX24" fmla="*/ 2468880 w 2651760"/>
                <a:gd name="connsiteY24" fmla="*/ 91440 h 685801"/>
                <a:gd name="connsiteX25" fmla="*/ 2529840 w 2651760"/>
                <a:gd name="connsiteY25" fmla="*/ 60960 h 685801"/>
                <a:gd name="connsiteX26" fmla="*/ 2575560 w 2651760"/>
                <a:gd name="connsiteY26" fmla="*/ 45720 h 685801"/>
                <a:gd name="connsiteX27" fmla="*/ 2651760 w 2651760"/>
                <a:gd name="connsiteY27" fmla="*/ 0 h 68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1760" h="685801">
                  <a:moveTo>
                    <a:pt x="0" y="670560"/>
                  </a:moveTo>
                  <a:cubicBezTo>
                    <a:pt x="45720" y="675640"/>
                    <a:pt x="91159" y="685800"/>
                    <a:pt x="137160" y="685800"/>
                  </a:cubicBezTo>
                  <a:cubicBezTo>
                    <a:pt x="533622" y="685800"/>
                    <a:pt x="496736" y="686573"/>
                    <a:pt x="746760" y="655320"/>
                  </a:cubicBezTo>
                  <a:cubicBezTo>
                    <a:pt x="844874" y="606263"/>
                    <a:pt x="691135" y="681336"/>
                    <a:pt x="822960" y="624840"/>
                  </a:cubicBezTo>
                  <a:lnTo>
                    <a:pt x="914400" y="579120"/>
                  </a:lnTo>
                  <a:cubicBezTo>
                    <a:pt x="933134" y="569753"/>
                    <a:pt x="954880" y="568269"/>
                    <a:pt x="975360" y="563880"/>
                  </a:cubicBezTo>
                  <a:cubicBezTo>
                    <a:pt x="1026016" y="553025"/>
                    <a:pt x="1076960" y="543560"/>
                    <a:pt x="1127760" y="533400"/>
                  </a:cubicBezTo>
                  <a:lnTo>
                    <a:pt x="1280160" y="502920"/>
                  </a:lnTo>
                  <a:lnTo>
                    <a:pt x="1356360" y="487680"/>
                  </a:lnTo>
                  <a:cubicBezTo>
                    <a:pt x="1366520" y="482600"/>
                    <a:pt x="1375960" y="475704"/>
                    <a:pt x="1386840" y="472440"/>
                  </a:cubicBezTo>
                  <a:cubicBezTo>
                    <a:pt x="1426964" y="460403"/>
                    <a:pt x="1471292" y="460694"/>
                    <a:pt x="1508760" y="441960"/>
                  </a:cubicBezTo>
                  <a:cubicBezTo>
                    <a:pt x="1567733" y="412473"/>
                    <a:pt x="1510225" y="438473"/>
                    <a:pt x="1600200" y="411480"/>
                  </a:cubicBezTo>
                  <a:cubicBezTo>
                    <a:pt x="1630974" y="402248"/>
                    <a:pt x="1661160" y="391160"/>
                    <a:pt x="1691640" y="381000"/>
                  </a:cubicBezTo>
                  <a:cubicBezTo>
                    <a:pt x="1706880" y="375920"/>
                    <a:pt x="1721775" y="369656"/>
                    <a:pt x="1737360" y="365760"/>
                  </a:cubicBezTo>
                  <a:cubicBezTo>
                    <a:pt x="1757680" y="360680"/>
                    <a:pt x="1778449" y="357144"/>
                    <a:pt x="1798320" y="350520"/>
                  </a:cubicBezTo>
                  <a:cubicBezTo>
                    <a:pt x="1809096" y="346928"/>
                    <a:pt x="1817780" y="338035"/>
                    <a:pt x="1828800" y="335280"/>
                  </a:cubicBezTo>
                  <a:cubicBezTo>
                    <a:pt x="1858778" y="327786"/>
                    <a:pt x="1889940" y="326100"/>
                    <a:pt x="1920240" y="320040"/>
                  </a:cubicBezTo>
                  <a:cubicBezTo>
                    <a:pt x="1940779" y="315932"/>
                    <a:pt x="1961061" y="310554"/>
                    <a:pt x="1981200" y="304800"/>
                  </a:cubicBezTo>
                  <a:cubicBezTo>
                    <a:pt x="1996646" y="300387"/>
                    <a:pt x="2012155" y="295888"/>
                    <a:pt x="2026920" y="289560"/>
                  </a:cubicBezTo>
                  <a:lnTo>
                    <a:pt x="2118360" y="243840"/>
                  </a:lnTo>
                  <a:cubicBezTo>
                    <a:pt x="2132728" y="236656"/>
                    <a:pt x="2149315" y="234928"/>
                    <a:pt x="2164080" y="228600"/>
                  </a:cubicBezTo>
                  <a:lnTo>
                    <a:pt x="2255520" y="182880"/>
                  </a:lnTo>
                  <a:cubicBezTo>
                    <a:pt x="2269888" y="175696"/>
                    <a:pt x="2286475" y="173968"/>
                    <a:pt x="2301240" y="167640"/>
                  </a:cubicBezTo>
                  <a:lnTo>
                    <a:pt x="2392680" y="121920"/>
                  </a:lnTo>
                  <a:cubicBezTo>
                    <a:pt x="2490794" y="72863"/>
                    <a:pt x="2337055" y="147936"/>
                    <a:pt x="2468880" y="91440"/>
                  </a:cubicBezTo>
                  <a:cubicBezTo>
                    <a:pt x="2489762" y="82491"/>
                    <a:pt x="2509520" y="71120"/>
                    <a:pt x="2529840" y="60960"/>
                  </a:cubicBezTo>
                  <a:cubicBezTo>
                    <a:pt x="2544208" y="53776"/>
                    <a:pt x="2560795" y="52048"/>
                    <a:pt x="2575560" y="45720"/>
                  </a:cubicBezTo>
                  <a:cubicBezTo>
                    <a:pt x="2634523" y="20450"/>
                    <a:pt x="2623119" y="28641"/>
                    <a:pt x="2651760"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5775960" y="5699760"/>
              <a:ext cx="3200400" cy="335811"/>
            </a:xfrm>
            <a:custGeom>
              <a:avLst/>
              <a:gdLst>
                <a:gd name="connsiteX0" fmla="*/ 0 w 3200400"/>
                <a:gd name="connsiteY0" fmla="*/ 0 h 335811"/>
                <a:gd name="connsiteX1" fmla="*/ 365760 w 3200400"/>
                <a:gd name="connsiteY1" fmla="*/ 30480 h 335811"/>
                <a:gd name="connsiteX2" fmla="*/ 457200 w 3200400"/>
                <a:gd name="connsiteY2" fmla="*/ 60960 h 335811"/>
                <a:gd name="connsiteX3" fmla="*/ 533400 w 3200400"/>
                <a:gd name="connsiteY3" fmla="*/ 76200 h 335811"/>
                <a:gd name="connsiteX4" fmla="*/ 1143000 w 3200400"/>
                <a:gd name="connsiteY4" fmla="*/ 106680 h 335811"/>
                <a:gd name="connsiteX5" fmla="*/ 1249680 w 3200400"/>
                <a:gd name="connsiteY5" fmla="*/ 121920 h 335811"/>
                <a:gd name="connsiteX6" fmla="*/ 1295400 w 3200400"/>
                <a:gd name="connsiteY6" fmla="*/ 137160 h 335811"/>
                <a:gd name="connsiteX7" fmla="*/ 1432560 w 3200400"/>
                <a:gd name="connsiteY7" fmla="*/ 152400 h 335811"/>
                <a:gd name="connsiteX8" fmla="*/ 1493520 w 3200400"/>
                <a:gd name="connsiteY8" fmla="*/ 167640 h 335811"/>
                <a:gd name="connsiteX9" fmla="*/ 1722120 w 3200400"/>
                <a:gd name="connsiteY9" fmla="*/ 213360 h 335811"/>
                <a:gd name="connsiteX10" fmla="*/ 1783080 w 3200400"/>
                <a:gd name="connsiteY10" fmla="*/ 228600 h 335811"/>
                <a:gd name="connsiteX11" fmla="*/ 1950720 w 3200400"/>
                <a:gd name="connsiteY11" fmla="*/ 259080 h 335811"/>
                <a:gd name="connsiteX12" fmla="*/ 2895600 w 3200400"/>
                <a:gd name="connsiteY12" fmla="*/ 304800 h 335811"/>
                <a:gd name="connsiteX13" fmla="*/ 3078480 w 3200400"/>
                <a:gd name="connsiteY13" fmla="*/ 320040 h 335811"/>
                <a:gd name="connsiteX14" fmla="*/ 3200400 w 3200400"/>
                <a:gd name="connsiteY14" fmla="*/ 335280 h 3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35811">
                  <a:moveTo>
                    <a:pt x="0" y="0"/>
                  </a:moveTo>
                  <a:cubicBezTo>
                    <a:pt x="242163" y="48433"/>
                    <a:pt x="-215290" y="-39246"/>
                    <a:pt x="365760" y="30480"/>
                  </a:cubicBezTo>
                  <a:cubicBezTo>
                    <a:pt x="397660" y="34308"/>
                    <a:pt x="425695" y="54659"/>
                    <a:pt x="457200" y="60960"/>
                  </a:cubicBezTo>
                  <a:cubicBezTo>
                    <a:pt x="482600" y="66040"/>
                    <a:pt x="507626" y="73623"/>
                    <a:pt x="533400" y="76200"/>
                  </a:cubicBezTo>
                  <a:cubicBezTo>
                    <a:pt x="691364" y="91996"/>
                    <a:pt x="1014318" y="101533"/>
                    <a:pt x="1143000" y="106680"/>
                  </a:cubicBezTo>
                  <a:cubicBezTo>
                    <a:pt x="1178560" y="111760"/>
                    <a:pt x="1214457" y="114875"/>
                    <a:pt x="1249680" y="121920"/>
                  </a:cubicBezTo>
                  <a:cubicBezTo>
                    <a:pt x="1265432" y="125070"/>
                    <a:pt x="1279554" y="134519"/>
                    <a:pt x="1295400" y="137160"/>
                  </a:cubicBezTo>
                  <a:cubicBezTo>
                    <a:pt x="1340775" y="144723"/>
                    <a:pt x="1386840" y="147320"/>
                    <a:pt x="1432560" y="152400"/>
                  </a:cubicBezTo>
                  <a:cubicBezTo>
                    <a:pt x="1452880" y="157480"/>
                    <a:pt x="1473040" y="163251"/>
                    <a:pt x="1493520" y="167640"/>
                  </a:cubicBezTo>
                  <a:lnTo>
                    <a:pt x="1722120" y="213360"/>
                  </a:lnTo>
                  <a:cubicBezTo>
                    <a:pt x="1742659" y="217468"/>
                    <a:pt x="1762633" y="224056"/>
                    <a:pt x="1783080" y="228600"/>
                  </a:cubicBezTo>
                  <a:cubicBezTo>
                    <a:pt x="1816724" y="236076"/>
                    <a:pt x="1920642" y="256072"/>
                    <a:pt x="1950720" y="259080"/>
                  </a:cubicBezTo>
                  <a:cubicBezTo>
                    <a:pt x="2382660" y="302274"/>
                    <a:pt x="2393469" y="291586"/>
                    <a:pt x="2895600" y="304800"/>
                  </a:cubicBezTo>
                  <a:cubicBezTo>
                    <a:pt x="2956560" y="309880"/>
                    <a:pt x="3017781" y="312453"/>
                    <a:pt x="3078480" y="320040"/>
                  </a:cubicBezTo>
                  <a:cubicBezTo>
                    <a:pt x="3239827" y="340208"/>
                    <a:pt x="3040230" y="335280"/>
                    <a:pt x="3200400" y="33528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7391400" y="5283742"/>
              <a:ext cx="777777" cy="369332"/>
            </a:xfrm>
            <a:prstGeom prst="rect">
              <a:avLst/>
            </a:prstGeom>
            <a:noFill/>
          </p:spPr>
          <p:txBody>
            <a:bodyPr wrap="none" rtlCol="0">
              <a:spAutoFit/>
            </a:bodyPr>
            <a:lstStyle/>
            <a:p>
              <a:r>
                <a:rPr lang="en-US" dirty="0" smtClean="0">
                  <a:solidFill>
                    <a:schemeClr val="bg1"/>
                  </a:solidFill>
                </a:rPr>
                <a:t>Plume</a:t>
              </a:r>
              <a:endParaRPr lang="en-US" dirty="0">
                <a:solidFill>
                  <a:schemeClr val="bg1"/>
                </a:solidFill>
              </a:endParaRPr>
            </a:p>
          </p:txBody>
        </p:sp>
      </p:grpSp>
      <p:sp>
        <p:nvSpPr>
          <p:cNvPr id="70" name="TextBox 69"/>
          <p:cNvSpPr txBox="1"/>
          <p:nvPr/>
        </p:nvSpPr>
        <p:spPr>
          <a:xfrm>
            <a:off x="2886977" y="2093708"/>
            <a:ext cx="684611" cy="369332"/>
          </a:xfrm>
          <a:prstGeom prst="rect">
            <a:avLst/>
          </a:prstGeom>
          <a:noFill/>
        </p:spPr>
        <p:txBody>
          <a:bodyPr wrap="none" rtlCol="0">
            <a:spAutoFit/>
          </a:bodyPr>
          <a:lstStyle/>
          <a:p>
            <a:r>
              <a:rPr lang="en-US" dirty="0" smtClean="0">
                <a:solidFill>
                  <a:schemeClr val="bg1"/>
                </a:solidFill>
              </a:rPr>
              <a:t>levee</a:t>
            </a:r>
            <a:endParaRPr lang="en-US" dirty="0">
              <a:solidFill>
                <a:schemeClr val="bg1"/>
              </a:solidFill>
            </a:endParaRPr>
          </a:p>
        </p:txBody>
      </p:sp>
      <p:sp>
        <p:nvSpPr>
          <p:cNvPr id="71" name="TextBox 70"/>
          <p:cNvSpPr txBox="1"/>
          <p:nvPr/>
        </p:nvSpPr>
        <p:spPr>
          <a:xfrm>
            <a:off x="2896789" y="3130028"/>
            <a:ext cx="684611" cy="369332"/>
          </a:xfrm>
          <a:prstGeom prst="rect">
            <a:avLst/>
          </a:prstGeom>
          <a:noFill/>
        </p:spPr>
        <p:txBody>
          <a:bodyPr wrap="none" rtlCol="0">
            <a:spAutoFit/>
          </a:bodyPr>
          <a:lstStyle/>
          <a:p>
            <a:r>
              <a:rPr lang="en-US" dirty="0" smtClean="0">
                <a:solidFill>
                  <a:schemeClr val="bg1"/>
                </a:solidFill>
              </a:rPr>
              <a:t>levee</a:t>
            </a:r>
            <a:endParaRPr lang="en-US" dirty="0">
              <a:solidFill>
                <a:schemeClr val="bg1"/>
              </a:solidFill>
            </a:endParaRPr>
          </a:p>
        </p:txBody>
      </p:sp>
      <p:sp>
        <p:nvSpPr>
          <p:cNvPr id="72" name="TextBox 71"/>
          <p:cNvSpPr txBox="1"/>
          <p:nvPr/>
        </p:nvSpPr>
        <p:spPr>
          <a:xfrm>
            <a:off x="2286000" y="4812268"/>
            <a:ext cx="1915909" cy="369332"/>
          </a:xfrm>
          <a:prstGeom prst="rect">
            <a:avLst/>
          </a:prstGeom>
          <a:noFill/>
        </p:spPr>
        <p:txBody>
          <a:bodyPr wrap="none" rtlCol="0">
            <a:spAutoFit/>
          </a:bodyPr>
          <a:lstStyle/>
          <a:p>
            <a:r>
              <a:rPr lang="en-US" dirty="0" smtClean="0">
                <a:solidFill>
                  <a:schemeClr val="bg1"/>
                </a:solidFill>
              </a:rPr>
              <a:t>Scoured channel</a:t>
            </a:r>
            <a:endParaRPr lang="en-US" dirty="0">
              <a:solidFill>
                <a:schemeClr val="bg1"/>
              </a:solidFill>
            </a:endParaRPr>
          </a:p>
        </p:txBody>
      </p:sp>
      <p:cxnSp>
        <p:nvCxnSpPr>
          <p:cNvPr id="74" name="Straight Arrow Connector 73"/>
          <p:cNvCxnSpPr>
            <a:stCxn id="72" idx="2"/>
          </p:cNvCxnSpPr>
          <p:nvPr/>
        </p:nvCxnSpPr>
        <p:spPr>
          <a:xfrm flipH="1">
            <a:off x="2561845" y="5181600"/>
            <a:ext cx="682110" cy="36884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3758736627"/>
      </p:ext>
    </p:extLst>
  </p:cSld>
  <p:clrMapOvr>
    <a:masterClrMapping/>
  </p:clrMapOvr>
  <mc:AlternateContent xmlns:mc="http://schemas.openxmlformats.org/markup-compatibility/2006" xmlns:p14="http://schemas.microsoft.com/office/powerpoint/2010/main">
    <mc:Choice Requires="p14">
      <p:transition spd="slow" p14:dur="2000" advTm="57039"/>
    </mc:Choice>
    <mc:Fallback xmlns="">
      <p:transition spd="slow" advTm="5703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964407"/>
            <a:ext cx="7799547" cy="566499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08948" y="5055393"/>
            <a:ext cx="2029273" cy="369332"/>
          </a:xfrm>
          <a:prstGeom prst="rect">
            <a:avLst/>
          </a:prstGeom>
          <a:noFill/>
        </p:spPr>
        <p:txBody>
          <a:bodyPr wrap="none" rtlCol="0">
            <a:spAutoFit/>
          </a:bodyPr>
          <a:lstStyle/>
          <a:p>
            <a:r>
              <a:rPr lang="en-US" dirty="0" smtClean="0"/>
              <a:t>Measured river bed</a:t>
            </a:r>
            <a:endParaRPr lang="en-US" dirty="0"/>
          </a:p>
        </p:txBody>
      </p:sp>
      <p:cxnSp>
        <p:nvCxnSpPr>
          <p:cNvPr id="4" name="Straight Arrow Connector 3"/>
          <p:cNvCxnSpPr/>
          <p:nvPr/>
        </p:nvCxnSpPr>
        <p:spPr>
          <a:xfrm flipV="1">
            <a:off x="3763328" y="4643913"/>
            <a:ext cx="205740" cy="4800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600" y="3429000"/>
            <a:ext cx="1733840" cy="332399"/>
          </a:xfrm>
          <a:prstGeom prst="rect">
            <a:avLst/>
          </a:prstGeom>
          <a:noFill/>
        </p:spPr>
        <p:txBody>
          <a:bodyPr wrap="none" rtlCol="0">
            <a:spAutoFit/>
          </a:bodyPr>
          <a:lstStyle/>
          <a:p>
            <a:r>
              <a:rPr lang="en-US" dirty="0" smtClean="0"/>
              <a:t>Modeled river bed</a:t>
            </a:r>
            <a:endParaRPr lang="en-US" dirty="0"/>
          </a:p>
        </p:txBody>
      </p:sp>
      <p:cxnSp>
        <p:nvCxnSpPr>
          <p:cNvPr id="7" name="Straight Arrow Connector 6"/>
          <p:cNvCxnSpPr/>
          <p:nvPr/>
        </p:nvCxnSpPr>
        <p:spPr>
          <a:xfrm>
            <a:off x="4941049" y="3712833"/>
            <a:ext cx="605359" cy="2452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1780" y="5477374"/>
            <a:ext cx="767691" cy="332399"/>
          </a:xfrm>
          <a:prstGeom prst="rect">
            <a:avLst/>
          </a:prstGeom>
          <a:noFill/>
        </p:spPr>
        <p:txBody>
          <a:bodyPr wrap="none" rtlCol="0">
            <a:spAutoFit/>
          </a:bodyPr>
          <a:lstStyle/>
          <a:p>
            <a:r>
              <a:rPr lang="en-US" dirty="0" smtClean="0"/>
              <a:t>PLUME</a:t>
            </a:r>
            <a:endParaRPr lang="en-US" dirty="0"/>
          </a:p>
        </p:txBody>
      </p:sp>
      <p:sp>
        <p:nvSpPr>
          <p:cNvPr id="11" name="TextBox 10"/>
          <p:cNvSpPr txBox="1"/>
          <p:nvPr/>
        </p:nvSpPr>
        <p:spPr>
          <a:xfrm>
            <a:off x="4442911" y="5457229"/>
            <a:ext cx="662489" cy="332399"/>
          </a:xfrm>
          <a:prstGeom prst="rect">
            <a:avLst/>
          </a:prstGeom>
          <a:noFill/>
        </p:spPr>
        <p:txBody>
          <a:bodyPr wrap="none" rtlCol="0">
            <a:spAutoFit/>
          </a:bodyPr>
          <a:lstStyle/>
          <a:p>
            <a:r>
              <a:rPr lang="en-US" dirty="0" smtClean="0"/>
              <a:t>RIVER</a:t>
            </a:r>
            <a:endParaRPr lang="en-US" dirty="0"/>
          </a:p>
        </p:txBody>
      </p:sp>
      <p:cxnSp>
        <p:nvCxnSpPr>
          <p:cNvPr id="12" name="Straight Connector 11"/>
          <p:cNvCxnSpPr/>
          <p:nvPr/>
        </p:nvCxnSpPr>
        <p:spPr>
          <a:xfrm>
            <a:off x="5340668" y="5487875"/>
            <a:ext cx="0" cy="321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32208" y="5672613"/>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699305" y="5648824"/>
            <a:ext cx="7543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69368" y="3409473"/>
            <a:ext cx="612341" cy="332399"/>
          </a:xfrm>
          <a:prstGeom prst="rect">
            <a:avLst/>
          </a:prstGeom>
          <a:noFill/>
        </p:spPr>
        <p:txBody>
          <a:bodyPr wrap="none" rtlCol="0">
            <a:spAutoFit/>
          </a:bodyPr>
          <a:lstStyle/>
          <a:p>
            <a:r>
              <a:rPr lang="en-US" dirty="0" smtClean="0"/>
              <a:t>Delta</a:t>
            </a:r>
            <a:endParaRPr lang="en-US" dirty="0"/>
          </a:p>
        </p:txBody>
      </p:sp>
      <p:sp>
        <p:nvSpPr>
          <p:cNvPr id="25" name="TextBox 24"/>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
        <p:nvSpPr>
          <p:cNvPr id="28" name="TextBox 27"/>
          <p:cNvSpPr txBox="1"/>
          <p:nvPr/>
        </p:nvSpPr>
        <p:spPr>
          <a:xfrm>
            <a:off x="3283268" y="2133600"/>
            <a:ext cx="1100436" cy="332399"/>
          </a:xfrm>
          <a:prstGeom prst="rect">
            <a:avLst/>
          </a:prstGeom>
          <a:noFill/>
        </p:spPr>
        <p:txBody>
          <a:bodyPr wrap="none" rtlCol="0">
            <a:spAutoFit/>
          </a:bodyPr>
          <a:lstStyle/>
          <a:p>
            <a:r>
              <a:rPr lang="en-US" dirty="0" smtClean="0">
                <a:solidFill>
                  <a:srgbClr val="0070C0"/>
                </a:solidFill>
              </a:rPr>
              <a:t>Water flow</a:t>
            </a:r>
            <a:endParaRPr lang="en-US" dirty="0">
              <a:solidFill>
                <a:srgbClr val="0070C0"/>
              </a:solidFill>
            </a:endParaRPr>
          </a:p>
        </p:txBody>
      </p:sp>
      <p:cxnSp>
        <p:nvCxnSpPr>
          <p:cNvPr id="29" name="Straight Arrow Connector 28"/>
          <p:cNvCxnSpPr/>
          <p:nvPr/>
        </p:nvCxnSpPr>
        <p:spPr>
          <a:xfrm>
            <a:off x="3355004" y="2465999"/>
            <a:ext cx="1025544"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US" dirty="0"/>
          </a:p>
        </p:txBody>
      </p:sp>
      <p:sp>
        <p:nvSpPr>
          <p:cNvPr id="19" name="Title 3"/>
          <p:cNvSpPr txBox="1">
            <a:spLocks/>
          </p:cNvSpPr>
          <p:nvPr/>
        </p:nvSpPr>
        <p:spPr>
          <a:xfrm>
            <a:off x="528637" y="7620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Low flow: Filling of high-flow scour</a:t>
            </a:r>
            <a:endParaRPr lang="en-US" sz="3200" dirty="0"/>
          </a:p>
        </p:txBody>
      </p:sp>
    </p:spTree>
    <p:extLst>
      <p:ext uri="{BB962C8B-B14F-4D97-AF65-F5344CB8AC3E}">
        <p14:creationId xmlns:p14="http://schemas.microsoft.com/office/powerpoint/2010/main" val="2126672928"/>
      </p:ext>
    </p:extLst>
  </p:cSld>
  <p:clrMapOvr>
    <a:masterClrMapping/>
  </p:clrMapOvr>
  <mc:AlternateContent xmlns:mc="http://schemas.openxmlformats.org/markup-compatibility/2006" xmlns:p14="http://schemas.microsoft.com/office/powerpoint/2010/main">
    <mc:Choice Requires="p14">
      <p:transition spd="slow" p14:dur="2000" advTm="69755"/>
    </mc:Choice>
    <mc:Fallback xmlns="">
      <p:transition spd="slow" advTm="6975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971431"/>
            <a:ext cx="7805275" cy="565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528637" y="7620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Low flow: Filling of high-flow scour</a:t>
            </a:r>
            <a:endParaRPr lang="en-US" sz="3200" dirty="0"/>
          </a:p>
        </p:txBody>
      </p:sp>
      <p:sp>
        <p:nvSpPr>
          <p:cNvPr id="7" name="TextBox 6"/>
          <p:cNvSpPr txBox="1"/>
          <p:nvPr/>
        </p:nvSpPr>
        <p:spPr>
          <a:xfrm>
            <a:off x="3283268" y="2133600"/>
            <a:ext cx="1100436" cy="332399"/>
          </a:xfrm>
          <a:prstGeom prst="rect">
            <a:avLst/>
          </a:prstGeom>
          <a:noFill/>
        </p:spPr>
        <p:txBody>
          <a:bodyPr wrap="none" rtlCol="0">
            <a:spAutoFit/>
          </a:bodyPr>
          <a:lstStyle/>
          <a:p>
            <a:r>
              <a:rPr lang="en-US" dirty="0" smtClean="0">
                <a:solidFill>
                  <a:srgbClr val="0070C0"/>
                </a:solidFill>
              </a:rPr>
              <a:t>Water flow</a:t>
            </a:r>
            <a:endParaRPr lang="en-US" dirty="0">
              <a:solidFill>
                <a:srgbClr val="0070C0"/>
              </a:solidFill>
            </a:endParaRPr>
          </a:p>
        </p:txBody>
      </p:sp>
      <p:cxnSp>
        <p:nvCxnSpPr>
          <p:cNvPr id="8" name="Straight Arrow Connector 7"/>
          <p:cNvCxnSpPr/>
          <p:nvPr/>
        </p:nvCxnSpPr>
        <p:spPr>
          <a:xfrm>
            <a:off x="3355004" y="2465999"/>
            <a:ext cx="1025544"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3603663352"/>
      </p:ext>
    </p:extLst>
  </p:cSld>
  <p:clrMapOvr>
    <a:masterClrMapping/>
  </p:clrMapOvr>
  <mc:AlternateContent xmlns:mc="http://schemas.openxmlformats.org/markup-compatibility/2006" xmlns:p14="http://schemas.microsoft.com/office/powerpoint/2010/main">
    <mc:Choice Requires="p14">
      <p:transition spd="slow" p14:dur="2000" advTm="5602"/>
    </mc:Choice>
    <mc:Fallback xmlns="">
      <p:transition spd="slow" advTm="560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971431"/>
            <a:ext cx="7805275" cy="565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528637" y="7620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Low flow: Filling of high-flow scour</a:t>
            </a:r>
            <a:endParaRPr lang="en-US" sz="3200" dirty="0"/>
          </a:p>
        </p:txBody>
      </p:sp>
      <p:sp>
        <p:nvSpPr>
          <p:cNvPr id="5" name="TextBox 4"/>
          <p:cNvSpPr txBox="1"/>
          <p:nvPr/>
        </p:nvSpPr>
        <p:spPr>
          <a:xfrm>
            <a:off x="3283268" y="2133600"/>
            <a:ext cx="1100436" cy="332399"/>
          </a:xfrm>
          <a:prstGeom prst="rect">
            <a:avLst/>
          </a:prstGeom>
          <a:noFill/>
        </p:spPr>
        <p:txBody>
          <a:bodyPr wrap="none" rtlCol="0">
            <a:spAutoFit/>
          </a:bodyPr>
          <a:lstStyle/>
          <a:p>
            <a:r>
              <a:rPr lang="en-US" dirty="0" smtClean="0">
                <a:solidFill>
                  <a:srgbClr val="0070C0"/>
                </a:solidFill>
              </a:rPr>
              <a:t>Water flow</a:t>
            </a:r>
            <a:endParaRPr lang="en-US" dirty="0">
              <a:solidFill>
                <a:srgbClr val="0070C0"/>
              </a:solidFill>
            </a:endParaRPr>
          </a:p>
        </p:txBody>
      </p:sp>
      <p:cxnSp>
        <p:nvCxnSpPr>
          <p:cNvPr id="6" name="Straight Arrow Connector 5"/>
          <p:cNvCxnSpPr/>
          <p:nvPr/>
        </p:nvCxnSpPr>
        <p:spPr>
          <a:xfrm>
            <a:off x="3355004" y="2465999"/>
            <a:ext cx="1025544"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2180700832"/>
      </p:ext>
    </p:extLst>
  </p:cSld>
  <p:clrMapOvr>
    <a:masterClrMapping/>
  </p:clrMapOvr>
  <mc:AlternateContent xmlns:mc="http://schemas.openxmlformats.org/markup-compatibility/2006" xmlns:p14="http://schemas.microsoft.com/office/powerpoint/2010/main">
    <mc:Choice Requires="p14">
      <p:transition spd="slow" p14:dur="2000" advTm="4892"/>
    </mc:Choice>
    <mc:Fallback xmlns="">
      <p:transition spd="slow" advTm="489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971431"/>
            <a:ext cx="7805275" cy="565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528637" y="7620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Low flow: Filling of high-flow scour</a:t>
            </a:r>
            <a:endParaRPr lang="en-US" sz="3200" dirty="0"/>
          </a:p>
        </p:txBody>
      </p:sp>
      <p:sp>
        <p:nvSpPr>
          <p:cNvPr id="7" name="TextBox 6"/>
          <p:cNvSpPr txBox="1"/>
          <p:nvPr/>
        </p:nvSpPr>
        <p:spPr>
          <a:xfrm>
            <a:off x="3283268" y="2133600"/>
            <a:ext cx="1100436" cy="332399"/>
          </a:xfrm>
          <a:prstGeom prst="rect">
            <a:avLst/>
          </a:prstGeom>
          <a:noFill/>
        </p:spPr>
        <p:txBody>
          <a:bodyPr wrap="none" rtlCol="0">
            <a:spAutoFit/>
          </a:bodyPr>
          <a:lstStyle/>
          <a:p>
            <a:r>
              <a:rPr lang="en-US" dirty="0" smtClean="0">
                <a:solidFill>
                  <a:srgbClr val="0070C0"/>
                </a:solidFill>
              </a:rPr>
              <a:t>Water flow</a:t>
            </a:r>
            <a:endParaRPr lang="en-US" dirty="0">
              <a:solidFill>
                <a:srgbClr val="0070C0"/>
              </a:solidFill>
            </a:endParaRPr>
          </a:p>
        </p:txBody>
      </p:sp>
      <p:cxnSp>
        <p:nvCxnSpPr>
          <p:cNvPr id="8" name="Straight Arrow Connector 7"/>
          <p:cNvCxnSpPr/>
          <p:nvPr/>
        </p:nvCxnSpPr>
        <p:spPr>
          <a:xfrm>
            <a:off x="3355004" y="2465999"/>
            <a:ext cx="1025544"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57400" y="5105400"/>
            <a:ext cx="5557932" cy="369332"/>
          </a:xfrm>
          <a:prstGeom prst="rect">
            <a:avLst/>
          </a:prstGeom>
          <a:noFill/>
        </p:spPr>
        <p:txBody>
          <a:bodyPr wrap="none" rtlCol="0">
            <a:spAutoFit/>
          </a:bodyPr>
          <a:lstStyle/>
          <a:p>
            <a:r>
              <a:rPr lang="en-US" dirty="0" smtClean="0">
                <a:solidFill>
                  <a:srgbClr val="0070C0"/>
                </a:solidFill>
              </a:rPr>
              <a:t>Note constant bed slope between low and high flows</a:t>
            </a:r>
            <a:endParaRPr lang="en-US" dirty="0">
              <a:solidFill>
                <a:srgbClr val="0070C0"/>
              </a:solidFill>
            </a:endParaRPr>
          </a:p>
        </p:txBody>
      </p:sp>
      <p:sp>
        <p:nvSpPr>
          <p:cNvPr id="10" name="TextBox 9"/>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custDataLst>
      <p:tags r:id="rId1"/>
    </p:custDataLst>
    <p:extLst>
      <p:ext uri="{BB962C8B-B14F-4D97-AF65-F5344CB8AC3E}">
        <p14:creationId xmlns:p14="http://schemas.microsoft.com/office/powerpoint/2010/main" val="2812825216"/>
      </p:ext>
    </p:extLst>
  </p:cSld>
  <p:clrMapOvr>
    <a:masterClrMapping/>
  </p:clrMapOvr>
  <mc:AlternateContent xmlns:mc="http://schemas.openxmlformats.org/markup-compatibility/2006" xmlns:p14="http://schemas.microsoft.com/office/powerpoint/2010/main">
    <mc:Choice Requires="p14">
      <p:transition spd="slow" p14:dur="2000" advTm="29731"/>
    </mc:Choice>
    <mc:Fallback xmlns="">
      <p:transition spd="slow" advTm="29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9519" y="970061"/>
            <a:ext cx="7814881" cy="565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txBox="1">
            <a:spLocks/>
          </p:cNvSpPr>
          <p:nvPr/>
        </p:nvSpPr>
        <p:spPr>
          <a:xfrm>
            <a:off x="457200" y="76200"/>
            <a:ext cx="85344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High flow: Scour of low-flow deposits</a:t>
            </a:r>
            <a:endParaRPr lang="en-US" sz="3200" dirty="0"/>
          </a:p>
        </p:txBody>
      </p:sp>
      <p:sp>
        <p:nvSpPr>
          <p:cNvPr id="4" name="TextBox 3"/>
          <p:cNvSpPr txBox="1"/>
          <p:nvPr/>
        </p:nvSpPr>
        <p:spPr>
          <a:xfrm>
            <a:off x="3283268" y="2133600"/>
            <a:ext cx="1100436" cy="332399"/>
          </a:xfrm>
          <a:prstGeom prst="rect">
            <a:avLst/>
          </a:prstGeom>
          <a:noFill/>
        </p:spPr>
        <p:txBody>
          <a:bodyPr wrap="none" rtlCol="0">
            <a:spAutoFit/>
          </a:bodyPr>
          <a:lstStyle/>
          <a:p>
            <a:r>
              <a:rPr lang="en-US" dirty="0" smtClean="0">
                <a:solidFill>
                  <a:srgbClr val="0070C0"/>
                </a:solidFill>
              </a:rPr>
              <a:t>Water flow</a:t>
            </a:r>
            <a:endParaRPr lang="en-US" dirty="0">
              <a:solidFill>
                <a:srgbClr val="0070C0"/>
              </a:solidFill>
            </a:endParaRPr>
          </a:p>
        </p:txBody>
      </p:sp>
      <p:cxnSp>
        <p:nvCxnSpPr>
          <p:cNvPr id="5" name="Straight Arrow Connector 4"/>
          <p:cNvCxnSpPr/>
          <p:nvPr/>
        </p:nvCxnSpPr>
        <p:spPr>
          <a:xfrm>
            <a:off x="3355004" y="2465999"/>
            <a:ext cx="1025544"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19400" y="3459480"/>
            <a:ext cx="2029273" cy="369332"/>
          </a:xfrm>
          <a:prstGeom prst="rect">
            <a:avLst/>
          </a:prstGeom>
          <a:noFill/>
        </p:spPr>
        <p:txBody>
          <a:bodyPr wrap="none" rtlCol="0">
            <a:spAutoFit/>
          </a:bodyPr>
          <a:lstStyle/>
          <a:p>
            <a:r>
              <a:rPr lang="en-US" dirty="0" smtClean="0"/>
              <a:t>Measured river bed</a:t>
            </a:r>
            <a:endParaRPr lang="en-US" dirty="0"/>
          </a:p>
        </p:txBody>
      </p:sp>
      <p:cxnSp>
        <p:nvCxnSpPr>
          <p:cNvPr id="7" name="Straight Arrow Connector 6"/>
          <p:cNvCxnSpPr/>
          <p:nvPr/>
        </p:nvCxnSpPr>
        <p:spPr>
          <a:xfrm flipV="1">
            <a:off x="3573780" y="3048000"/>
            <a:ext cx="205740" cy="4800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95800" y="1884032"/>
            <a:ext cx="1733840" cy="332399"/>
          </a:xfrm>
          <a:prstGeom prst="rect">
            <a:avLst/>
          </a:prstGeom>
          <a:noFill/>
        </p:spPr>
        <p:txBody>
          <a:bodyPr wrap="none" rtlCol="0">
            <a:spAutoFit/>
          </a:bodyPr>
          <a:lstStyle/>
          <a:p>
            <a:r>
              <a:rPr lang="en-US" dirty="0" smtClean="0"/>
              <a:t>Modeled river bed</a:t>
            </a:r>
            <a:endParaRPr lang="en-US" dirty="0"/>
          </a:p>
        </p:txBody>
      </p:sp>
      <p:cxnSp>
        <p:nvCxnSpPr>
          <p:cNvPr id="9" name="Straight Arrow Connector 8"/>
          <p:cNvCxnSpPr/>
          <p:nvPr/>
        </p:nvCxnSpPr>
        <p:spPr>
          <a:xfrm>
            <a:off x="6203462" y="2216431"/>
            <a:ext cx="605359" cy="2452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0" y="5535001"/>
            <a:ext cx="767691" cy="332399"/>
          </a:xfrm>
          <a:prstGeom prst="rect">
            <a:avLst/>
          </a:prstGeom>
          <a:noFill/>
        </p:spPr>
        <p:txBody>
          <a:bodyPr wrap="none" rtlCol="0">
            <a:spAutoFit/>
          </a:bodyPr>
          <a:lstStyle/>
          <a:p>
            <a:r>
              <a:rPr lang="en-US" dirty="0" smtClean="0"/>
              <a:t>PLUME</a:t>
            </a:r>
            <a:endParaRPr lang="en-US" dirty="0"/>
          </a:p>
        </p:txBody>
      </p:sp>
      <p:sp>
        <p:nvSpPr>
          <p:cNvPr id="11" name="TextBox 10"/>
          <p:cNvSpPr txBox="1"/>
          <p:nvPr/>
        </p:nvSpPr>
        <p:spPr>
          <a:xfrm>
            <a:off x="4477406" y="5535001"/>
            <a:ext cx="662489" cy="332399"/>
          </a:xfrm>
          <a:prstGeom prst="rect">
            <a:avLst/>
          </a:prstGeom>
          <a:noFill/>
        </p:spPr>
        <p:txBody>
          <a:bodyPr wrap="none" rtlCol="0">
            <a:spAutoFit/>
          </a:bodyPr>
          <a:lstStyle/>
          <a:p>
            <a:r>
              <a:rPr lang="en-US" dirty="0" smtClean="0"/>
              <a:t>RIVER</a:t>
            </a:r>
            <a:endParaRPr lang="en-US" dirty="0"/>
          </a:p>
        </p:txBody>
      </p:sp>
      <p:cxnSp>
        <p:nvCxnSpPr>
          <p:cNvPr id="12" name="Straight Connector 11"/>
          <p:cNvCxnSpPr/>
          <p:nvPr/>
        </p:nvCxnSpPr>
        <p:spPr>
          <a:xfrm>
            <a:off x="5257800" y="5545502"/>
            <a:ext cx="0" cy="321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94428" y="5730240"/>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733800" y="5726596"/>
            <a:ext cx="7543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69368" y="3409473"/>
            <a:ext cx="612341" cy="332399"/>
          </a:xfrm>
          <a:prstGeom prst="rect">
            <a:avLst/>
          </a:prstGeom>
          <a:noFill/>
        </p:spPr>
        <p:txBody>
          <a:bodyPr wrap="none" rtlCol="0">
            <a:spAutoFit/>
          </a:bodyPr>
          <a:lstStyle/>
          <a:p>
            <a:r>
              <a:rPr lang="en-US" dirty="0" smtClean="0"/>
              <a:t>Delta</a:t>
            </a:r>
            <a:endParaRPr lang="en-US" dirty="0"/>
          </a:p>
        </p:txBody>
      </p:sp>
      <p:sp>
        <p:nvSpPr>
          <p:cNvPr id="18" name="TextBox 17"/>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3617527548"/>
      </p:ext>
    </p:extLst>
  </p:cSld>
  <p:clrMapOvr>
    <a:masterClrMapping/>
  </p:clrMapOvr>
  <mc:AlternateContent xmlns:mc="http://schemas.openxmlformats.org/markup-compatibility/2006" xmlns:p14="http://schemas.microsoft.com/office/powerpoint/2010/main">
    <mc:Choice Requires="p14">
      <p:transition spd="slow" p14:dur="2000" advTm="10066"/>
    </mc:Choice>
    <mc:Fallback xmlns="">
      <p:transition spd="slow" advTm="1006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9519" y="970061"/>
            <a:ext cx="7814881" cy="565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txBox="1">
            <a:spLocks/>
          </p:cNvSpPr>
          <p:nvPr/>
        </p:nvSpPr>
        <p:spPr>
          <a:xfrm>
            <a:off x="457200" y="76200"/>
            <a:ext cx="85344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High flow: Scour of low-flow deposits</a:t>
            </a:r>
            <a:endParaRPr lang="en-US" sz="3200" dirty="0"/>
          </a:p>
        </p:txBody>
      </p:sp>
      <p:sp>
        <p:nvSpPr>
          <p:cNvPr id="6" name="TextBox 5"/>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586218250"/>
      </p:ext>
    </p:extLst>
  </p:cSld>
  <p:clrMapOvr>
    <a:masterClrMapping/>
  </p:clrMapOvr>
  <mc:AlternateContent xmlns:mc="http://schemas.openxmlformats.org/markup-compatibility/2006" xmlns:p14="http://schemas.microsoft.com/office/powerpoint/2010/main">
    <mc:Choice Requires="p14">
      <p:transition spd="slow" p14:dur="2000" advTm="3247"/>
    </mc:Choice>
    <mc:Fallback xmlns="">
      <p:transition spd="slow" advTm="324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9519" y="970061"/>
            <a:ext cx="7814881" cy="565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txBox="1">
            <a:spLocks/>
          </p:cNvSpPr>
          <p:nvPr/>
        </p:nvSpPr>
        <p:spPr>
          <a:xfrm>
            <a:off x="457200" y="76200"/>
            <a:ext cx="85344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High flow: Scour of low-flow deposits</a:t>
            </a:r>
            <a:endParaRPr lang="en-US" sz="3200" dirty="0"/>
          </a:p>
        </p:txBody>
      </p:sp>
      <p:sp>
        <p:nvSpPr>
          <p:cNvPr id="6" name="TextBox 5"/>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3342823522"/>
      </p:ext>
    </p:extLst>
  </p:cSld>
  <p:clrMapOvr>
    <a:masterClrMapping/>
  </p:clrMapOvr>
  <mc:AlternateContent xmlns:mc="http://schemas.openxmlformats.org/markup-compatibility/2006" xmlns:p14="http://schemas.microsoft.com/office/powerpoint/2010/main">
    <mc:Choice Requires="p14">
      <p:transition spd="slow" p14:dur="2000" advTm="2451"/>
    </mc:Choice>
    <mc:Fallback xmlns="">
      <p:transition spd="slow" advTm="245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9519" y="970061"/>
            <a:ext cx="7814881" cy="565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txBox="1">
            <a:spLocks/>
          </p:cNvSpPr>
          <p:nvPr/>
        </p:nvSpPr>
        <p:spPr>
          <a:xfrm>
            <a:off x="457200" y="76200"/>
            <a:ext cx="85344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High flow: Scour of low-flow deposits</a:t>
            </a:r>
            <a:endParaRPr lang="en-US" sz="3200" dirty="0"/>
          </a:p>
        </p:txBody>
      </p:sp>
      <p:sp>
        <p:nvSpPr>
          <p:cNvPr id="4" name="TextBox 3"/>
          <p:cNvSpPr txBox="1"/>
          <p:nvPr/>
        </p:nvSpPr>
        <p:spPr>
          <a:xfrm>
            <a:off x="6172200" y="4724400"/>
            <a:ext cx="1676400" cy="646331"/>
          </a:xfrm>
          <a:prstGeom prst="rect">
            <a:avLst/>
          </a:prstGeom>
          <a:noFill/>
        </p:spPr>
        <p:txBody>
          <a:bodyPr wrap="square" rtlCol="0">
            <a:spAutoFit/>
          </a:bodyPr>
          <a:lstStyle/>
          <a:p>
            <a:r>
              <a:rPr lang="en-US" dirty="0" smtClean="0"/>
              <a:t>Enhanced scour just offshore</a:t>
            </a:r>
            <a:endParaRPr lang="en-US" dirty="0"/>
          </a:p>
        </p:txBody>
      </p:sp>
      <p:cxnSp>
        <p:nvCxnSpPr>
          <p:cNvPr id="5" name="Straight Arrow Connector 4"/>
          <p:cNvCxnSpPr>
            <a:stCxn id="4" idx="1"/>
          </p:cNvCxnSpPr>
          <p:nvPr/>
        </p:nvCxnSpPr>
        <p:spPr>
          <a:xfrm flipH="1" flipV="1">
            <a:off x="5715000" y="4724400"/>
            <a:ext cx="457200" cy="3231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95877" y="6586775"/>
            <a:ext cx="3448123" cy="307777"/>
          </a:xfrm>
          <a:prstGeom prst="rect">
            <a:avLst/>
          </a:prstGeom>
          <a:noFill/>
        </p:spPr>
        <p:txBody>
          <a:bodyPr wrap="none" rtlCol="0">
            <a:spAutoFit/>
          </a:bodyPr>
          <a:lstStyle/>
          <a:p>
            <a:r>
              <a:rPr lang="en-US" sz="1400" dirty="0" smtClean="0"/>
              <a:t>Chatanantavet and Lamb, in review, JGR</a:t>
            </a:r>
            <a:endParaRPr lang="en-US" sz="1400" dirty="0"/>
          </a:p>
        </p:txBody>
      </p:sp>
    </p:spTree>
    <p:extLst>
      <p:ext uri="{BB962C8B-B14F-4D97-AF65-F5344CB8AC3E}">
        <p14:creationId xmlns:p14="http://schemas.microsoft.com/office/powerpoint/2010/main" val="516897490"/>
      </p:ext>
    </p:extLst>
  </p:cSld>
  <p:clrMapOvr>
    <a:masterClrMapping/>
  </p:clrMapOvr>
  <mc:AlternateContent xmlns:mc="http://schemas.openxmlformats.org/markup-compatibility/2006" xmlns:p14="http://schemas.microsoft.com/office/powerpoint/2010/main">
    <mc:Choice Requires="p14">
      <p:transition spd="slow" p14:dur="2000" advTm="8259"/>
    </mc:Choice>
    <mc:Fallback xmlns="">
      <p:transition spd="slow" advTm="825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Acknowledgements</a:t>
            </a:r>
            <a:endParaRPr lang="en-US" sz="3200" dirty="0"/>
          </a:p>
        </p:txBody>
      </p:sp>
      <p:sp>
        <p:nvSpPr>
          <p:cNvPr id="3" name="TextBox 2"/>
          <p:cNvSpPr txBox="1"/>
          <p:nvPr/>
        </p:nvSpPr>
        <p:spPr>
          <a:xfrm>
            <a:off x="381000" y="1854875"/>
            <a:ext cx="7924800" cy="2308324"/>
          </a:xfrm>
          <a:prstGeom prst="rect">
            <a:avLst/>
          </a:prstGeom>
          <a:noFill/>
        </p:spPr>
        <p:txBody>
          <a:bodyPr wrap="square" rtlCol="0">
            <a:spAutoFit/>
          </a:bodyPr>
          <a:lstStyle/>
          <a:p>
            <a:endParaRPr lang="en-US" sz="2400" b="1" dirty="0" smtClean="0">
              <a:latin typeface="Cambria" pitchFamily="18" charset="0"/>
            </a:endParaRPr>
          </a:p>
          <a:p>
            <a:r>
              <a:rPr lang="en-US" sz="2400" dirty="0" smtClean="0">
                <a:latin typeface="Cambria" pitchFamily="18" charset="0"/>
              </a:rPr>
              <a:t>Phairot Chatanantavet, Vamsi Ganti, Zhongxin Chu, Hima </a:t>
            </a:r>
            <a:r>
              <a:rPr lang="en-US" sz="2400" dirty="0" err="1" smtClean="0">
                <a:latin typeface="Cambria" pitchFamily="18" charset="0"/>
              </a:rPr>
              <a:t>Hassenruck</a:t>
            </a:r>
            <a:r>
              <a:rPr lang="en-US" sz="2400" dirty="0" smtClean="0">
                <a:latin typeface="Cambria" pitchFamily="18" charset="0"/>
              </a:rPr>
              <a:t>-Gudipati, David Mohrig, </a:t>
            </a:r>
            <a:r>
              <a:rPr lang="en-US" sz="2400" dirty="0">
                <a:latin typeface="Cambria" pitchFamily="18" charset="0"/>
              </a:rPr>
              <a:t>Jeff Nittrouer, John </a:t>
            </a:r>
            <a:r>
              <a:rPr lang="en-US" sz="2400" dirty="0" smtClean="0">
                <a:latin typeface="Cambria" pitchFamily="18" charset="0"/>
              </a:rPr>
              <a:t>Shaw, Roman </a:t>
            </a:r>
            <a:r>
              <a:rPr lang="en-US" sz="2400" dirty="0" err="1" smtClean="0">
                <a:latin typeface="Cambria" pitchFamily="18" charset="0"/>
              </a:rPr>
              <a:t>DiBiase</a:t>
            </a:r>
            <a:r>
              <a:rPr lang="en-US" sz="2400" dirty="0" smtClean="0">
                <a:latin typeface="Cambria" pitchFamily="18" charset="0"/>
              </a:rPr>
              <a:t>, Joel Scheingross, Ajay Limaye, and Woody Fischer.</a:t>
            </a:r>
          </a:p>
          <a:p>
            <a:endParaRPr lang="en-US" sz="2400" dirty="0"/>
          </a:p>
        </p:txBody>
      </p:sp>
      <p:sp>
        <p:nvSpPr>
          <p:cNvPr id="4" name="TextBox 3"/>
          <p:cNvSpPr txBox="1"/>
          <p:nvPr/>
        </p:nvSpPr>
        <p:spPr>
          <a:xfrm>
            <a:off x="394531" y="1486502"/>
            <a:ext cx="4406976" cy="461665"/>
          </a:xfrm>
          <a:prstGeom prst="rect">
            <a:avLst/>
          </a:prstGeom>
          <a:noFill/>
        </p:spPr>
        <p:txBody>
          <a:bodyPr wrap="none" rtlCol="0">
            <a:spAutoFit/>
          </a:bodyPr>
          <a:lstStyle/>
          <a:p>
            <a:r>
              <a:rPr lang="en-US" sz="2400" b="1" dirty="0" smtClean="0"/>
              <a:t>Contributed to this research:</a:t>
            </a:r>
            <a:endParaRPr lang="en-US" sz="2400" b="1" dirty="0"/>
          </a:p>
        </p:txBody>
      </p:sp>
      <p:sp>
        <p:nvSpPr>
          <p:cNvPr id="6" name="TextBox 5"/>
          <p:cNvSpPr txBox="1"/>
          <p:nvPr/>
        </p:nvSpPr>
        <p:spPr>
          <a:xfrm>
            <a:off x="381000" y="4930211"/>
            <a:ext cx="2484013" cy="461665"/>
          </a:xfrm>
          <a:prstGeom prst="rect">
            <a:avLst/>
          </a:prstGeom>
          <a:noFill/>
        </p:spPr>
        <p:txBody>
          <a:bodyPr wrap="none" rtlCol="0">
            <a:spAutoFit/>
          </a:bodyPr>
          <a:lstStyle/>
          <a:p>
            <a:r>
              <a:rPr lang="en-US" sz="2400" b="1" dirty="0" smtClean="0"/>
              <a:t>Funded this work:</a:t>
            </a:r>
            <a:endParaRPr lang="en-US" sz="2400" b="1" dirty="0"/>
          </a:p>
        </p:txBody>
      </p:sp>
      <p:pic>
        <p:nvPicPr>
          <p:cNvPr id="7" name="Picture 5" descr="C:\Users\lamb-xps\Desktop\NSF_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7800" y="5391876"/>
            <a:ext cx="1026794" cy="1026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lamb-xps\Desktop\classic_gps_logo.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5310326"/>
            <a:ext cx="1143000" cy="11539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lamb-xps\Desktop\PRF.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7600" y="5505720"/>
            <a:ext cx="1040614" cy="76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44769"/>
      </p:ext>
    </p:extLst>
  </p:cSld>
  <p:clrMapOvr>
    <a:masterClrMapping/>
  </p:clrMapOvr>
  <mc:AlternateContent xmlns:mc="http://schemas.openxmlformats.org/markup-compatibility/2006" xmlns:p14="http://schemas.microsoft.com/office/powerpoint/2010/main">
    <mc:Choice Requires="p14">
      <p:transition spd="slow" p14:dur="2000" advTm="32038"/>
    </mc:Choice>
    <mc:Fallback xmlns="">
      <p:transition spd="slow" advTm="3203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10549" cy="1143000"/>
          </a:xfrm>
        </p:spPr>
        <p:txBody>
          <a:bodyPr>
            <a:normAutofit/>
          </a:bodyPr>
          <a:lstStyle/>
          <a:p>
            <a:r>
              <a:rPr lang="en-US" dirty="0" smtClean="0"/>
              <a:t>Application to Mississippi River</a:t>
            </a:r>
            <a:endParaRPr lang="en-US" dirty="0"/>
          </a:p>
        </p:txBody>
      </p:sp>
      <p:grpSp>
        <p:nvGrpSpPr>
          <p:cNvPr id="6" name="Group 8"/>
          <p:cNvGrpSpPr>
            <a:grpSpLocks/>
          </p:cNvGrpSpPr>
          <p:nvPr/>
        </p:nvGrpSpPr>
        <p:grpSpPr bwMode="auto">
          <a:xfrm>
            <a:off x="5049227" y="1492160"/>
            <a:ext cx="4094773" cy="4249594"/>
            <a:chOff x="238" y="768"/>
            <a:chExt cx="2830" cy="2937"/>
          </a:xfrm>
          <a:effectLst>
            <a:outerShdw blurRad="50800" dist="38100" dir="8100000" algn="tr" rotWithShape="0">
              <a:prstClr val="black">
                <a:alpha val="40000"/>
              </a:prstClr>
            </a:outerShdw>
          </a:effectLst>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t="22871" r="12700"/>
            <a:stretch>
              <a:fillRect/>
            </a:stretch>
          </p:blipFill>
          <p:spPr bwMode="auto">
            <a:xfrm>
              <a:off x="238" y="768"/>
              <a:ext cx="2830" cy="2937"/>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 y="2119"/>
              <a:ext cx="1119" cy="1563"/>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 name="Text Box 14"/>
          <p:cNvSpPr txBox="1">
            <a:spLocks noChangeArrowheads="1"/>
          </p:cNvSpPr>
          <p:nvPr/>
        </p:nvSpPr>
        <p:spPr bwMode="auto">
          <a:xfrm>
            <a:off x="5026367" y="1447800"/>
            <a:ext cx="26670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1" hangingPunct="1"/>
            <a:r>
              <a:rPr lang="en-US" dirty="0" smtClean="0"/>
              <a:t>(Nittrouer </a:t>
            </a:r>
            <a:r>
              <a:rPr lang="en-US" dirty="0"/>
              <a:t>et al., </a:t>
            </a:r>
            <a:r>
              <a:rPr lang="en-US" dirty="0" smtClean="0"/>
              <a:t>2011)</a:t>
            </a:r>
            <a:endParaRPr lang="en-US" dirty="0"/>
          </a:p>
        </p:txBody>
      </p:sp>
      <p:sp>
        <p:nvSpPr>
          <p:cNvPr id="11" name="TextBox 10"/>
          <p:cNvSpPr txBox="1"/>
          <p:nvPr/>
        </p:nvSpPr>
        <p:spPr>
          <a:xfrm>
            <a:off x="43973" y="6002194"/>
            <a:ext cx="4616686" cy="646331"/>
          </a:xfrm>
          <a:prstGeom prst="rect">
            <a:avLst/>
          </a:prstGeom>
          <a:noFill/>
        </p:spPr>
        <p:txBody>
          <a:bodyPr wrap="square" rtlCol="0">
            <a:spAutoFit/>
          </a:bodyPr>
          <a:lstStyle/>
          <a:p>
            <a:r>
              <a:rPr lang="en-US" dirty="0" smtClean="0"/>
              <a:t>Lower ~ 500 km is the backwater zone which is coincident with the avulsion node</a:t>
            </a:r>
            <a:endParaRPr lang="en-US" dirty="0"/>
          </a:p>
        </p:txBody>
      </p:sp>
      <p:sp>
        <p:nvSpPr>
          <p:cNvPr id="12" name="TextBox 11"/>
          <p:cNvSpPr txBox="1"/>
          <p:nvPr/>
        </p:nvSpPr>
        <p:spPr>
          <a:xfrm>
            <a:off x="5171482" y="6002194"/>
            <a:ext cx="3551255" cy="646331"/>
          </a:xfrm>
          <a:prstGeom prst="rect">
            <a:avLst/>
          </a:prstGeom>
          <a:noFill/>
        </p:spPr>
        <p:txBody>
          <a:bodyPr wrap="square" rtlCol="0">
            <a:spAutoFit/>
          </a:bodyPr>
          <a:lstStyle/>
          <a:p>
            <a:r>
              <a:rPr lang="en-US" dirty="0" smtClean="0"/>
              <a:t>Lower ~ 150 km shows evidence for active sour into “rock”</a:t>
            </a:r>
            <a:endParaRPr lang="en-US" dirty="0"/>
          </a:p>
        </p:txBody>
      </p:sp>
      <p:pic>
        <p:nvPicPr>
          <p:cNvPr id="13" name="Picture 2" descr="C:\Users\lamb-xps\Desktop\papers_backwater_talk\mississippi-delt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973" y="1492160"/>
            <a:ext cx="4909027" cy="36894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973" y="5169480"/>
            <a:ext cx="2150823" cy="338554"/>
          </a:xfrm>
          <a:prstGeom prst="rect">
            <a:avLst/>
          </a:prstGeom>
          <a:noFill/>
        </p:spPr>
        <p:txBody>
          <a:bodyPr wrap="square" rtlCol="0">
            <a:spAutoFit/>
          </a:bodyPr>
          <a:lstStyle/>
          <a:p>
            <a:r>
              <a:rPr lang="en-US" sz="1600" dirty="0"/>
              <a:t>A</a:t>
            </a:r>
            <a:r>
              <a:rPr lang="en-US" sz="1600" dirty="0" smtClean="0"/>
              <a:t>fter Coleman (1988) </a:t>
            </a:r>
            <a:endParaRPr lang="en-US" sz="1600" dirty="0"/>
          </a:p>
        </p:txBody>
      </p:sp>
      <p:cxnSp>
        <p:nvCxnSpPr>
          <p:cNvPr id="15" name="Straight Arrow Connector 14"/>
          <p:cNvCxnSpPr/>
          <p:nvPr/>
        </p:nvCxnSpPr>
        <p:spPr>
          <a:xfrm>
            <a:off x="1828798" y="1607418"/>
            <a:ext cx="2492096" cy="2126382"/>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2428935">
            <a:off x="2252492" y="2819557"/>
            <a:ext cx="2062015" cy="369332"/>
          </a:xfrm>
          <a:prstGeom prst="rect">
            <a:avLst/>
          </a:prstGeom>
          <a:noFill/>
        </p:spPr>
        <p:txBody>
          <a:bodyPr wrap="square" rtlCol="0">
            <a:spAutoFit/>
          </a:bodyPr>
          <a:lstStyle/>
          <a:p>
            <a:r>
              <a:rPr lang="en-US" b="1" i="1" dirty="0" smtClean="0">
                <a:solidFill>
                  <a:schemeClr val="bg1"/>
                </a:solidFill>
              </a:rPr>
              <a:t>L</a:t>
            </a:r>
            <a:r>
              <a:rPr lang="en-US" b="1" i="1" baseline="-25000" dirty="0" smtClean="0">
                <a:solidFill>
                  <a:schemeClr val="bg1"/>
                </a:solidFill>
              </a:rPr>
              <a:t>A </a:t>
            </a:r>
            <a:r>
              <a:rPr lang="en-US" b="1" dirty="0" smtClean="0">
                <a:solidFill>
                  <a:schemeClr val="bg1"/>
                </a:solidFill>
              </a:rPr>
              <a:t>= ~500 km</a:t>
            </a:r>
            <a:endParaRPr lang="en-US" b="1" i="1" baseline="-25000" dirty="0">
              <a:solidFill>
                <a:schemeClr val="bg1"/>
              </a:solidFill>
            </a:endParaRPr>
          </a:p>
        </p:txBody>
      </p:sp>
    </p:spTree>
    <p:extLst>
      <p:ext uri="{BB962C8B-B14F-4D97-AF65-F5344CB8AC3E}">
        <p14:creationId xmlns:p14="http://schemas.microsoft.com/office/powerpoint/2010/main" val="1946273413"/>
      </p:ext>
    </p:extLst>
  </p:cSld>
  <p:clrMapOvr>
    <a:masterClrMapping/>
  </p:clrMapOvr>
  <mc:AlternateContent xmlns:mc="http://schemas.openxmlformats.org/markup-compatibility/2006" xmlns:p14="http://schemas.microsoft.com/office/powerpoint/2010/main">
    <mc:Choice Requires="p14">
      <p:transition spd="slow" p14:dur="2000" advTm="51028"/>
    </mc:Choice>
    <mc:Fallback xmlns="">
      <p:transition spd="slow" advTm="5102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063"/>
            <a:ext cx="7772400" cy="1143000"/>
          </a:xfrm>
        </p:spPr>
        <p:txBody>
          <a:bodyPr>
            <a:normAutofit fontScale="90000"/>
          </a:bodyPr>
          <a:lstStyle/>
          <a:p>
            <a:r>
              <a:rPr lang="en-US" dirty="0" smtClean="0"/>
              <a:t>Backwater model matches observations for the Mississippi Delta over historic floods.</a:t>
            </a:r>
            <a:endParaRPr lang="en-US" dirty="0"/>
          </a:p>
        </p:txBody>
      </p:sp>
      <p:sp>
        <p:nvSpPr>
          <p:cNvPr id="3" name="Content Placeholder 2"/>
          <p:cNvSpPr>
            <a:spLocks noGrp="1"/>
          </p:cNvSpPr>
          <p:nvPr>
            <p:ph sz="quarter" idx="1"/>
          </p:nvPr>
        </p:nvSpPr>
        <p:spPr>
          <a:xfrm>
            <a:off x="152400" y="1165401"/>
            <a:ext cx="3895725" cy="5235399"/>
          </a:xfrm>
        </p:spPr>
        <p:txBody>
          <a:bodyPr>
            <a:normAutofit fontScale="92500" lnSpcReduction="10000"/>
          </a:bodyPr>
          <a:lstStyle/>
          <a:p>
            <a:r>
              <a:rPr lang="en-US" sz="2400" dirty="0" smtClean="0"/>
              <a:t>Events: Low flow, 1.9-yr flood, 27-yr flood. </a:t>
            </a:r>
          </a:p>
          <a:p>
            <a:endParaRPr lang="en-US" sz="2400" dirty="0" smtClean="0"/>
          </a:p>
          <a:p>
            <a:r>
              <a:rPr lang="en-US" sz="2400" dirty="0"/>
              <a:t>Stage height variations are very small at the river mouth.</a:t>
            </a:r>
          </a:p>
          <a:p>
            <a:pPr marL="0" indent="0">
              <a:buNone/>
            </a:pPr>
            <a:endParaRPr lang="en-US" sz="2400" dirty="0" smtClean="0"/>
          </a:p>
          <a:p>
            <a:r>
              <a:rPr lang="en-US" sz="2400" dirty="0" smtClean="0"/>
              <a:t>Transition from deposition to erosion occurs at </a:t>
            </a:r>
            <a:r>
              <a:rPr lang="en-US" sz="2400" i="1" dirty="0" smtClean="0"/>
              <a:t>Q</a:t>
            </a:r>
            <a:r>
              <a:rPr lang="en-US" sz="2400" dirty="0" smtClean="0"/>
              <a:t> = 30,000 m</a:t>
            </a:r>
            <a:r>
              <a:rPr lang="en-US" sz="2400" baseline="30000" dirty="0" smtClean="0"/>
              <a:t>3</a:t>
            </a:r>
            <a:r>
              <a:rPr lang="en-US" sz="2400" dirty="0" smtClean="0"/>
              <a:t>/s (2-year flood).</a:t>
            </a:r>
          </a:p>
          <a:p>
            <a:endParaRPr lang="en-US" sz="2400" dirty="0"/>
          </a:p>
          <a:p>
            <a:r>
              <a:rPr lang="en-US" sz="2400" dirty="0" smtClean="0"/>
              <a:t>Erosion near the river mouth happens often (in the absence of base-level fall).</a:t>
            </a:r>
          </a:p>
          <a:p>
            <a:endParaRPr lang="en-US" sz="2400" dirty="0" smtClean="0"/>
          </a:p>
          <a:p>
            <a:endParaRPr lang="en-US" sz="2400" dirty="0" smtClean="0"/>
          </a:p>
        </p:txBody>
      </p:sp>
      <p:sp>
        <p:nvSpPr>
          <p:cNvPr id="7" name="Rectangle 6"/>
          <p:cNvSpPr/>
          <p:nvPr/>
        </p:nvSpPr>
        <p:spPr>
          <a:xfrm>
            <a:off x="5638800" y="6400800"/>
            <a:ext cx="2143536" cy="307777"/>
          </a:xfrm>
          <a:prstGeom prst="rect">
            <a:avLst/>
          </a:prstGeom>
        </p:spPr>
        <p:txBody>
          <a:bodyPr wrap="none">
            <a:spAutoFit/>
          </a:bodyPr>
          <a:lstStyle/>
          <a:p>
            <a:r>
              <a:rPr lang="en-US" sz="1400" dirty="0" smtClean="0"/>
              <a:t>(Lamb et </a:t>
            </a:r>
            <a:r>
              <a:rPr lang="en-US" sz="1400" dirty="0"/>
              <a:t>al., </a:t>
            </a:r>
            <a:r>
              <a:rPr lang="en-US" sz="1400" dirty="0" smtClean="0"/>
              <a:t>2012, JGR)</a:t>
            </a:r>
            <a:endParaRPr lang="en-US" sz="1400" dirty="0"/>
          </a:p>
        </p:txBody>
      </p:sp>
      <p:sp>
        <p:nvSpPr>
          <p:cNvPr id="8" name="TextBox 7"/>
          <p:cNvSpPr txBox="1"/>
          <p:nvPr/>
        </p:nvSpPr>
        <p:spPr>
          <a:xfrm>
            <a:off x="7848600" y="6153835"/>
            <a:ext cx="1223412" cy="323165"/>
          </a:xfrm>
          <a:prstGeom prst="rect">
            <a:avLst/>
          </a:prstGeom>
          <a:solidFill>
            <a:schemeClr val="bg1"/>
          </a:solidFill>
          <a:ln>
            <a:solidFill>
              <a:schemeClr val="tx1"/>
            </a:solidFill>
          </a:ln>
        </p:spPr>
        <p:txBody>
          <a:bodyPr wrap="none" rtlCol="0">
            <a:spAutoFit/>
          </a:bodyPr>
          <a:lstStyle/>
          <a:p>
            <a:r>
              <a:rPr lang="en-US" sz="1500" dirty="0" smtClean="0">
                <a:latin typeface="Arial" pitchFamily="34" charset="0"/>
                <a:cs typeface="Arial" pitchFamily="34" charset="0"/>
              </a:rPr>
              <a:t>River mouth</a:t>
            </a:r>
            <a:endParaRPr lang="en-US" sz="1500" dirty="0">
              <a:latin typeface="Arial" pitchFamily="34" charset="0"/>
              <a:cs typeface="Arial" pitchFamily="34" charset="0"/>
            </a:endParaRPr>
          </a:p>
        </p:txBody>
      </p:sp>
      <p:sp>
        <p:nvSpPr>
          <p:cNvPr id="10" name="TextBox 9"/>
          <p:cNvSpPr txBox="1"/>
          <p:nvPr/>
        </p:nvSpPr>
        <p:spPr>
          <a:xfrm>
            <a:off x="3962400" y="6201489"/>
            <a:ext cx="1219199" cy="553998"/>
          </a:xfrm>
          <a:prstGeom prst="rect">
            <a:avLst/>
          </a:prstGeom>
          <a:solidFill>
            <a:schemeClr val="bg1"/>
          </a:solidFill>
          <a:ln>
            <a:solidFill>
              <a:schemeClr val="tx1"/>
            </a:solidFill>
          </a:ln>
        </p:spPr>
        <p:txBody>
          <a:bodyPr wrap="square" rtlCol="0">
            <a:spAutoFit/>
          </a:bodyPr>
          <a:lstStyle/>
          <a:p>
            <a:pPr algn="ctr"/>
            <a:r>
              <a:rPr lang="en-US" sz="1500" dirty="0" smtClean="0">
                <a:latin typeface="Arial" pitchFamily="34" charset="0"/>
                <a:cs typeface="Arial" pitchFamily="34" charset="0"/>
              </a:rPr>
              <a:t>Backwater length</a:t>
            </a:r>
            <a:endParaRPr lang="en-US" sz="1500" dirty="0">
              <a:latin typeface="Arial" pitchFamily="34" charset="0"/>
              <a:cs typeface="Arial" pitchFamily="34" charset="0"/>
            </a:endParaRPr>
          </a:p>
        </p:txBody>
      </p:sp>
      <p:cxnSp>
        <p:nvCxnSpPr>
          <p:cNvPr id="11" name="Straight Arrow Connector 10"/>
          <p:cNvCxnSpPr/>
          <p:nvPr/>
        </p:nvCxnSpPr>
        <p:spPr>
          <a:xfrm flipV="1">
            <a:off x="4876800" y="5943600"/>
            <a:ext cx="0" cy="234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686800" y="5943600"/>
            <a:ext cx="0" cy="234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634" name="Picture 2" descr="C:\Users\lamb-xps\Documents\Publications_and_presentations\Overall Research Presentations\Sharp_Lecture_Slides\backwater_graphics\Mississippi_flipp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1750" y="1143001"/>
            <a:ext cx="4728142" cy="491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111377"/>
      </p:ext>
    </p:extLst>
  </p:cSld>
  <p:clrMapOvr>
    <a:masterClrMapping/>
  </p:clrMapOvr>
  <mc:AlternateContent xmlns:mc="http://schemas.openxmlformats.org/markup-compatibility/2006" xmlns:p14="http://schemas.microsoft.com/office/powerpoint/2010/main">
    <mc:Choice Requires="p14">
      <p:transition spd="slow" p14:dur="2000" advTm="165352"/>
    </mc:Choice>
    <mc:Fallback xmlns="">
      <p:transition spd="slow" advTm="16535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noAutofit/>
          </a:bodyPr>
          <a:lstStyle/>
          <a:p>
            <a:r>
              <a:rPr lang="en-US" sz="3000" dirty="0" smtClean="0"/>
              <a:t>Backwater model produces a persistent node for avulsion for the Mississippi over the Holocene.</a:t>
            </a:r>
            <a:endParaRPr lang="en-US" sz="3000" dirty="0"/>
          </a:p>
        </p:txBody>
      </p:sp>
      <p:pic>
        <p:nvPicPr>
          <p:cNvPr id="64517" name="Picture 5" descr="C:\Users\lamb-xps\Desktop\Sharp_Lecture_Slides\backwater_graphics\fig-3A_flipped.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5637" r="19693"/>
          <a:stretch/>
        </p:blipFill>
        <p:spPr bwMode="auto">
          <a:xfrm>
            <a:off x="-76200" y="2149050"/>
            <a:ext cx="4191000" cy="30325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4002974" y="4581182"/>
            <a:ext cx="0" cy="412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80111" y="4419600"/>
            <a:ext cx="1234689" cy="323165"/>
          </a:xfrm>
          <a:prstGeom prst="rect">
            <a:avLst/>
          </a:prstGeom>
          <a:solidFill>
            <a:schemeClr val="bg1"/>
          </a:solidFill>
          <a:ln>
            <a:solidFill>
              <a:schemeClr val="tx1"/>
            </a:solidFill>
          </a:ln>
        </p:spPr>
        <p:txBody>
          <a:bodyPr wrap="square" rtlCol="0">
            <a:spAutoFit/>
          </a:bodyPr>
          <a:lstStyle/>
          <a:p>
            <a:r>
              <a:rPr lang="en-US" sz="1500" dirty="0" smtClean="0">
                <a:latin typeface="Arial" pitchFamily="34" charset="0"/>
                <a:cs typeface="Arial" pitchFamily="34" charset="0"/>
              </a:rPr>
              <a:t>River mouth</a:t>
            </a:r>
            <a:endParaRPr lang="en-US" sz="1500" dirty="0">
              <a:latin typeface="Arial" pitchFamily="34" charset="0"/>
              <a:cs typeface="Arial" pitchFamily="34" charset="0"/>
            </a:endParaRPr>
          </a:p>
        </p:txBody>
      </p:sp>
      <p:sp>
        <p:nvSpPr>
          <p:cNvPr id="11" name="Rectangle 10"/>
          <p:cNvSpPr/>
          <p:nvPr/>
        </p:nvSpPr>
        <p:spPr>
          <a:xfrm>
            <a:off x="5091544" y="6550223"/>
            <a:ext cx="4052456" cy="307777"/>
          </a:xfrm>
          <a:prstGeom prst="rect">
            <a:avLst/>
          </a:prstGeom>
        </p:spPr>
        <p:txBody>
          <a:bodyPr wrap="none">
            <a:spAutoFit/>
          </a:bodyPr>
          <a:lstStyle/>
          <a:p>
            <a:r>
              <a:rPr lang="en-US" sz="1400" dirty="0" smtClean="0"/>
              <a:t>(Chatanantavet, Lamb and Nittrouer, 2012, GRL)</a:t>
            </a:r>
            <a:endParaRPr lang="en-US" sz="1400" dirty="0"/>
          </a:p>
        </p:txBody>
      </p:sp>
      <p:pic>
        <p:nvPicPr>
          <p:cNvPr id="12" name="Picture 4" descr="C:\Users\lamb-xps\Desktop\Sharp_Lecture_Slides\backwater_graphics\Avusion_flipped_fig-3C.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7310"/>
          <a:stretch/>
        </p:blipFill>
        <p:spPr bwMode="auto">
          <a:xfrm>
            <a:off x="4541685" y="2133600"/>
            <a:ext cx="4297515" cy="294941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pic>
      <p:sp>
        <p:nvSpPr>
          <p:cNvPr id="14" name="TextBox 13"/>
          <p:cNvSpPr txBox="1"/>
          <p:nvPr/>
        </p:nvSpPr>
        <p:spPr>
          <a:xfrm>
            <a:off x="5192490" y="2514600"/>
            <a:ext cx="979710" cy="349853"/>
          </a:xfrm>
          <a:prstGeom prst="rect">
            <a:avLst/>
          </a:prstGeom>
          <a:solidFill>
            <a:schemeClr val="bg1"/>
          </a:solidFill>
        </p:spPr>
        <p:txBody>
          <a:bodyPr wrap="none" rtlCol="0">
            <a:spAutoFit/>
          </a:bodyPr>
          <a:lstStyle/>
          <a:p>
            <a:r>
              <a:rPr lang="en-US" i="1" dirty="0" err="1" smtClean="0"/>
              <a:t>T</a:t>
            </a:r>
            <a:r>
              <a:rPr lang="en-US" i="1" baseline="-25000" dirty="0" err="1" smtClean="0"/>
              <a:t>h</a:t>
            </a:r>
            <a:r>
              <a:rPr lang="en-US" dirty="0" smtClean="0"/>
              <a:t>= </a:t>
            </a:r>
            <a:r>
              <a:rPr lang="en-US" i="1" dirty="0" err="1" smtClean="0"/>
              <a:t>h</a:t>
            </a:r>
            <a:r>
              <a:rPr lang="en-US" i="1" baseline="-25000" dirty="0" err="1" smtClean="0"/>
              <a:t>c</a:t>
            </a:r>
            <a:r>
              <a:rPr lang="en-US" i="1" baseline="-25000" dirty="0" smtClean="0"/>
              <a:t> </a:t>
            </a:r>
            <a:r>
              <a:rPr lang="en-US" dirty="0" smtClean="0"/>
              <a:t>/</a:t>
            </a:r>
            <a:r>
              <a:rPr lang="en-US" i="1" dirty="0" err="1" smtClean="0"/>
              <a:t>v</a:t>
            </a:r>
            <a:r>
              <a:rPr lang="en-US" i="1" baseline="-25000" dirty="0" err="1" smtClean="0"/>
              <a:t>a</a:t>
            </a:r>
            <a:endParaRPr lang="en-US" i="1" baseline="-25000" dirty="0"/>
          </a:p>
        </p:txBody>
      </p:sp>
      <p:sp>
        <p:nvSpPr>
          <p:cNvPr id="5" name="TextBox 4"/>
          <p:cNvSpPr txBox="1"/>
          <p:nvPr/>
        </p:nvSpPr>
        <p:spPr>
          <a:xfrm>
            <a:off x="304800" y="1286470"/>
            <a:ext cx="3891466" cy="1015663"/>
          </a:xfrm>
          <a:prstGeom prst="rect">
            <a:avLst/>
          </a:prstGeom>
          <a:noFill/>
        </p:spPr>
        <p:txBody>
          <a:bodyPr wrap="square" rtlCol="0">
            <a:spAutoFit/>
          </a:bodyPr>
          <a:lstStyle/>
          <a:p>
            <a:pPr algn="ctr"/>
            <a:r>
              <a:rPr lang="en-US" sz="2000" dirty="0" smtClean="0">
                <a:latin typeface="Cambria" pitchFamily="18" charset="0"/>
              </a:rPr>
              <a:t>1.  Reduced overbank flooding near the river mouth due to water-surface drawdown</a:t>
            </a:r>
            <a:endParaRPr lang="en-US" sz="2000" dirty="0">
              <a:latin typeface="Cambria" pitchFamily="18" charset="0"/>
            </a:endParaRPr>
          </a:p>
        </p:txBody>
      </p:sp>
      <p:sp>
        <p:nvSpPr>
          <p:cNvPr id="17" name="TextBox 16"/>
          <p:cNvSpPr txBox="1"/>
          <p:nvPr/>
        </p:nvSpPr>
        <p:spPr>
          <a:xfrm>
            <a:off x="4343400" y="1194137"/>
            <a:ext cx="4602315" cy="1015663"/>
          </a:xfrm>
          <a:prstGeom prst="rect">
            <a:avLst/>
          </a:prstGeom>
          <a:noFill/>
        </p:spPr>
        <p:txBody>
          <a:bodyPr wrap="square" rtlCol="0">
            <a:spAutoFit/>
          </a:bodyPr>
          <a:lstStyle/>
          <a:p>
            <a:pPr algn="ctr"/>
            <a:r>
              <a:rPr lang="en-US" sz="2000" dirty="0">
                <a:latin typeface="Cambria" pitchFamily="18" charset="0"/>
              </a:rPr>
              <a:t>2</a:t>
            </a:r>
            <a:r>
              <a:rPr lang="en-US" sz="2000" dirty="0" smtClean="0">
                <a:latin typeface="Cambria" pitchFamily="18" charset="0"/>
              </a:rPr>
              <a:t>.  Enhanced channel filling in the middle of the backwater zone resulting in a minimum channel-fill timescale.</a:t>
            </a:r>
            <a:endParaRPr lang="en-US" sz="2000" dirty="0">
              <a:latin typeface="Cambria" pitchFamily="18" charset="0"/>
            </a:endParaRPr>
          </a:p>
        </p:txBody>
      </p:sp>
      <p:sp>
        <p:nvSpPr>
          <p:cNvPr id="6" name="TextBox 5"/>
          <p:cNvSpPr txBox="1"/>
          <p:nvPr/>
        </p:nvSpPr>
        <p:spPr>
          <a:xfrm>
            <a:off x="457200" y="5334000"/>
            <a:ext cx="8305801"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200" dirty="0" smtClean="0">
                <a:latin typeface="Cambria" pitchFamily="18" charset="0"/>
              </a:rPr>
              <a:t>Simulations without backwater-induced erosion do not produce a persistent avulsion </a:t>
            </a:r>
            <a:r>
              <a:rPr lang="en-US" sz="2200" dirty="0" smtClean="0">
                <a:latin typeface="Cambria" pitchFamily="18" charset="0"/>
              </a:rPr>
              <a:t>node.</a:t>
            </a:r>
            <a:endParaRPr lang="en-US" sz="2200" dirty="0">
              <a:latin typeface="Cambria" pitchFamily="18" charset="0"/>
            </a:endParaRPr>
          </a:p>
        </p:txBody>
      </p:sp>
    </p:spTree>
    <p:extLst>
      <p:ext uri="{BB962C8B-B14F-4D97-AF65-F5344CB8AC3E}">
        <p14:creationId xmlns:p14="http://schemas.microsoft.com/office/powerpoint/2010/main" val="3150137195"/>
      </p:ext>
    </p:extLst>
  </p:cSld>
  <p:clrMapOvr>
    <a:masterClrMapping/>
  </p:clrMapOvr>
  <mc:AlternateContent xmlns:mc="http://schemas.openxmlformats.org/markup-compatibility/2006" xmlns:p14="http://schemas.microsoft.com/office/powerpoint/2010/main">
    <mc:Choice Requires="p14">
      <p:transition spd="slow" p14:dur="2000" advTm="209527"/>
    </mc:Choice>
    <mc:Fallback xmlns="">
      <p:transition spd="slow" advTm="20952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8648699" cy="1143000"/>
          </a:xfrm>
        </p:spPr>
        <p:txBody>
          <a:bodyPr/>
          <a:lstStyle/>
          <a:p>
            <a:r>
              <a:rPr lang="en-US" dirty="0" smtClean="0"/>
              <a:t>Application of delta-size scaling to Aeolis Dorsa, Mars</a:t>
            </a:r>
            <a:endParaRPr lang="en-US" dirty="0"/>
          </a:p>
        </p:txBody>
      </p:sp>
      <p:sp>
        <p:nvSpPr>
          <p:cNvPr id="3" name="Content Placeholder 2"/>
          <p:cNvSpPr>
            <a:spLocks noGrp="1"/>
          </p:cNvSpPr>
          <p:nvPr>
            <p:ph idx="1"/>
          </p:nvPr>
        </p:nvSpPr>
        <p:spPr/>
        <p:txBody>
          <a:bodyPr/>
          <a:lstStyle/>
          <a:p>
            <a:endParaRPr lang="en-US" dirty="0"/>
          </a:p>
        </p:txBody>
      </p:sp>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16526" y="1142286"/>
            <a:ext cx="5622474" cy="523131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124200" y="2242066"/>
            <a:ext cx="1762021" cy="369332"/>
          </a:xfrm>
          <a:prstGeom prst="rect">
            <a:avLst/>
          </a:prstGeom>
          <a:noFill/>
        </p:spPr>
        <p:txBody>
          <a:bodyPr wrap="none" rtlCol="0">
            <a:spAutoFit/>
          </a:bodyPr>
          <a:lstStyle/>
          <a:p>
            <a:r>
              <a:rPr lang="en-US" dirty="0" smtClean="0">
                <a:solidFill>
                  <a:schemeClr val="bg1"/>
                </a:solidFill>
              </a:rPr>
              <a:t>Curiosity Rover</a:t>
            </a:r>
            <a:endParaRPr lang="en-US" dirty="0">
              <a:solidFill>
                <a:schemeClr val="bg1"/>
              </a:solidFill>
            </a:endParaRPr>
          </a:p>
        </p:txBody>
      </p:sp>
      <p:cxnSp>
        <p:nvCxnSpPr>
          <p:cNvPr id="6" name="Straight Arrow Connector 5"/>
          <p:cNvCxnSpPr>
            <a:stCxn id="4" idx="2"/>
          </p:cNvCxnSpPr>
          <p:nvPr/>
        </p:nvCxnSpPr>
        <p:spPr>
          <a:xfrm flipH="1">
            <a:off x="3657600" y="2611398"/>
            <a:ext cx="347611" cy="97000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54837" y="1752600"/>
            <a:ext cx="1710725" cy="369332"/>
          </a:xfrm>
          <a:prstGeom prst="rect">
            <a:avLst/>
          </a:prstGeom>
          <a:noFill/>
        </p:spPr>
        <p:txBody>
          <a:bodyPr wrap="none" rtlCol="0">
            <a:spAutoFit/>
          </a:bodyPr>
          <a:lstStyle/>
          <a:p>
            <a:r>
              <a:rPr lang="en-US" dirty="0" smtClean="0">
                <a:solidFill>
                  <a:schemeClr val="bg1"/>
                </a:solidFill>
              </a:rPr>
              <a:t>Our study area</a:t>
            </a:r>
            <a:endParaRPr lang="en-US" dirty="0">
              <a:solidFill>
                <a:schemeClr val="bg1"/>
              </a:solidFill>
            </a:endParaRPr>
          </a:p>
        </p:txBody>
      </p:sp>
      <p:cxnSp>
        <p:nvCxnSpPr>
          <p:cNvPr id="9" name="Straight Arrow Connector 8"/>
          <p:cNvCxnSpPr/>
          <p:nvPr/>
        </p:nvCxnSpPr>
        <p:spPr>
          <a:xfrm>
            <a:off x="5410200" y="2121932"/>
            <a:ext cx="271509" cy="97000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6515686"/>
            <a:ext cx="6591869" cy="338554"/>
          </a:xfrm>
          <a:prstGeom prst="rect">
            <a:avLst/>
          </a:prstGeom>
          <a:noFill/>
        </p:spPr>
        <p:txBody>
          <a:bodyPr wrap="none" rtlCol="0">
            <a:spAutoFit/>
          </a:bodyPr>
          <a:lstStyle/>
          <a:p>
            <a:r>
              <a:rPr lang="en-US" sz="1600" dirty="0" err="1" smtClean="0"/>
              <a:t>DiBiase</a:t>
            </a:r>
            <a:r>
              <a:rPr lang="en-US" sz="1600" dirty="0" smtClean="0"/>
              <a:t>, Limaye, Scheingross, Fischer and Lamb (2013, JGR-Planets)</a:t>
            </a:r>
            <a:endParaRPr lang="en-US" sz="1600" dirty="0"/>
          </a:p>
        </p:txBody>
      </p:sp>
    </p:spTree>
    <p:extLst>
      <p:ext uri="{BB962C8B-B14F-4D97-AF65-F5344CB8AC3E}">
        <p14:creationId xmlns:p14="http://schemas.microsoft.com/office/powerpoint/2010/main" val="1589479460"/>
      </p:ext>
    </p:extLst>
  </p:cSld>
  <p:clrMapOvr>
    <a:masterClrMapping/>
  </p:clrMapOvr>
  <mc:AlternateContent xmlns:mc="http://schemas.openxmlformats.org/markup-compatibility/2006" xmlns:p14="http://schemas.microsoft.com/office/powerpoint/2010/main">
    <mc:Choice Requires="p14">
      <p:transition spd="slow" p14:dur="2000" advTm="10385"/>
    </mc:Choice>
    <mc:Fallback xmlns="">
      <p:transition spd="slow" advTm="1038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Evidence for an ancient delta on Mars</a:t>
            </a:r>
            <a:endParaRPr lang="en-US" dirty="0"/>
          </a:p>
        </p:txBody>
      </p:sp>
      <p:sp>
        <p:nvSpPr>
          <p:cNvPr id="3" name="Content Placeholder 2"/>
          <p:cNvSpPr>
            <a:spLocks noGrp="1"/>
          </p:cNvSpPr>
          <p:nvPr>
            <p:ph idx="1"/>
          </p:nvPr>
        </p:nvSpPr>
        <p:spPr>
          <a:xfrm>
            <a:off x="535089" y="5486400"/>
            <a:ext cx="8229600" cy="868363"/>
          </a:xfrm>
        </p:spPr>
        <p:txBody>
          <a:bodyPr>
            <a:noAutofit/>
          </a:bodyPr>
          <a:lstStyle/>
          <a:p>
            <a:r>
              <a:rPr lang="en-US" sz="2400" dirty="0" smtClean="0"/>
              <a:t>Depositional lobes and a consistent avulsion node.</a:t>
            </a:r>
          </a:p>
          <a:p>
            <a:r>
              <a:rPr lang="en-US" sz="2400" dirty="0" err="1" smtClean="0"/>
              <a:t>Forsets</a:t>
            </a:r>
            <a:r>
              <a:rPr lang="en-US" sz="2400" dirty="0" smtClean="0"/>
              <a:t> dip in the downstream direction.</a:t>
            </a:r>
            <a:endParaRPr lang="en-US" sz="2400" dirty="0"/>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49889" y="1066801"/>
            <a:ext cx="3960711" cy="4326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1066800"/>
            <a:ext cx="3967480" cy="4343379"/>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52400" y="6515686"/>
            <a:ext cx="6591869" cy="338554"/>
          </a:xfrm>
          <a:prstGeom prst="rect">
            <a:avLst/>
          </a:prstGeom>
          <a:noFill/>
        </p:spPr>
        <p:txBody>
          <a:bodyPr wrap="none" rtlCol="0">
            <a:spAutoFit/>
          </a:bodyPr>
          <a:lstStyle/>
          <a:p>
            <a:r>
              <a:rPr lang="en-US" sz="1600" dirty="0" err="1" smtClean="0"/>
              <a:t>DiBiase</a:t>
            </a:r>
            <a:r>
              <a:rPr lang="en-US" sz="1600" dirty="0" smtClean="0"/>
              <a:t>, Limaye, Scheingross, Fischer and Lamb (2013, JGR-Planets)</a:t>
            </a:r>
            <a:endParaRPr lang="en-US" sz="1600" dirty="0"/>
          </a:p>
        </p:txBody>
      </p:sp>
    </p:spTree>
    <p:extLst>
      <p:ext uri="{BB962C8B-B14F-4D97-AF65-F5344CB8AC3E}">
        <p14:creationId xmlns:p14="http://schemas.microsoft.com/office/powerpoint/2010/main" val="3586321833"/>
      </p:ext>
    </p:extLst>
  </p:cSld>
  <p:clrMapOvr>
    <a:masterClrMapping/>
  </p:clrMapOvr>
  <mc:AlternateContent xmlns:mc="http://schemas.openxmlformats.org/markup-compatibility/2006" xmlns:p14="http://schemas.microsoft.com/office/powerpoint/2010/main">
    <mc:Choice Requires="p14">
      <p:transition spd="slow" p14:dur="2000" advTm="6828"/>
    </mc:Choice>
    <mc:Fallback xmlns="">
      <p:transition spd="slow" advTm="682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74" y="-152400"/>
            <a:ext cx="9017726" cy="1143000"/>
          </a:xfrm>
        </p:spPr>
        <p:txBody>
          <a:bodyPr>
            <a:normAutofit/>
          </a:bodyPr>
          <a:lstStyle/>
          <a:p>
            <a:r>
              <a:rPr lang="en-US" sz="3600" dirty="0" smtClean="0"/>
              <a:t>Preserved </a:t>
            </a:r>
            <a:r>
              <a:rPr lang="en-US" sz="3600" dirty="0" err="1" smtClean="0"/>
              <a:t>topset-forset</a:t>
            </a:r>
            <a:r>
              <a:rPr lang="en-US" sz="3600" dirty="0" smtClean="0"/>
              <a:t> slope break</a:t>
            </a:r>
            <a:endParaRPr lang="en-US" sz="3600" dirty="0"/>
          </a:p>
        </p:txBody>
      </p:sp>
      <p:sp>
        <p:nvSpPr>
          <p:cNvPr id="3" name="Content Placeholder 2"/>
          <p:cNvSpPr>
            <a:spLocks noGrp="1"/>
          </p:cNvSpPr>
          <p:nvPr>
            <p:ph idx="1"/>
          </p:nvPr>
        </p:nvSpPr>
        <p:spPr>
          <a:xfrm>
            <a:off x="103712" y="4572000"/>
            <a:ext cx="4775860" cy="1524000"/>
          </a:xfrm>
        </p:spPr>
        <p:txBody>
          <a:bodyPr>
            <a:normAutofit/>
          </a:bodyPr>
          <a:lstStyle/>
          <a:p>
            <a:pPr marL="0" indent="0">
              <a:buNone/>
            </a:pPr>
            <a:r>
              <a:rPr lang="en-US" sz="2400" dirty="0" err="1" smtClean="0"/>
              <a:t>Caprock</a:t>
            </a:r>
            <a:r>
              <a:rPr lang="en-US" sz="2400" dirty="0" smtClean="0"/>
              <a:t> thickness can be used as an estimate of channel depth (e.g., Mohrig et al., 2000).</a:t>
            </a:r>
          </a:p>
        </p:txBody>
      </p:sp>
      <p:pic>
        <p:nvPicPr>
          <p:cNvPr id="3584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9612" y="895644"/>
            <a:ext cx="6612114" cy="35239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572" y="2985301"/>
            <a:ext cx="4264428" cy="28685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a:off x="4953000" y="2362200"/>
            <a:ext cx="1676400" cy="15240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6515686"/>
            <a:ext cx="6591869" cy="338554"/>
          </a:xfrm>
          <a:prstGeom prst="rect">
            <a:avLst/>
          </a:prstGeom>
          <a:noFill/>
        </p:spPr>
        <p:txBody>
          <a:bodyPr wrap="none" rtlCol="0">
            <a:spAutoFit/>
          </a:bodyPr>
          <a:lstStyle/>
          <a:p>
            <a:r>
              <a:rPr lang="en-US" sz="1600" dirty="0" err="1" smtClean="0"/>
              <a:t>DiBiase</a:t>
            </a:r>
            <a:r>
              <a:rPr lang="en-US" sz="1600" dirty="0" smtClean="0"/>
              <a:t>, Limaye, Scheingross, Fischer and Lamb (2013, JGR-Planets)</a:t>
            </a:r>
            <a:endParaRPr lang="en-US" sz="1600" dirty="0"/>
          </a:p>
        </p:txBody>
      </p:sp>
    </p:spTree>
    <p:custDataLst>
      <p:tags r:id="rId1"/>
    </p:custDataLst>
    <p:extLst>
      <p:ext uri="{BB962C8B-B14F-4D97-AF65-F5344CB8AC3E}">
        <p14:creationId xmlns:p14="http://schemas.microsoft.com/office/powerpoint/2010/main" val="503950391"/>
      </p:ext>
    </p:extLst>
  </p:cSld>
  <p:clrMapOvr>
    <a:masterClrMapping/>
  </p:clrMapOvr>
  <mc:AlternateContent xmlns:mc="http://schemas.openxmlformats.org/markup-compatibility/2006" xmlns:p14="http://schemas.microsoft.com/office/powerpoint/2010/main">
    <mc:Choice Requires="p14">
      <p:transition spd="slow" p14:dur="2000" advTm="56195"/>
    </mc:Choice>
    <mc:Fallback xmlns="">
      <p:transition spd="slow" advTm="5619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74" y="-152400"/>
            <a:ext cx="9017726" cy="1143000"/>
          </a:xfrm>
        </p:spPr>
        <p:txBody>
          <a:bodyPr>
            <a:normAutofit fontScale="90000"/>
          </a:bodyPr>
          <a:lstStyle/>
          <a:p>
            <a:r>
              <a:rPr lang="en-US" sz="3600" dirty="0" smtClean="0"/>
              <a:t>Delta-lobe size as a new </a:t>
            </a:r>
            <a:r>
              <a:rPr lang="en-US" sz="3600" dirty="0" err="1" smtClean="0"/>
              <a:t>paleo</a:t>
            </a:r>
            <a:r>
              <a:rPr lang="en-US" sz="3600" dirty="0" smtClean="0"/>
              <a:t>-hydraulic tool.</a:t>
            </a:r>
            <a:endParaRPr lang="en-US" sz="3600" dirty="0"/>
          </a:p>
        </p:txBody>
      </p:sp>
      <p:sp>
        <p:nvSpPr>
          <p:cNvPr id="3" name="Content Placeholder 2"/>
          <p:cNvSpPr>
            <a:spLocks noGrp="1"/>
          </p:cNvSpPr>
          <p:nvPr>
            <p:ph idx="1"/>
          </p:nvPr>
        </p:nvSpPr>
        <p:spPr>
          <a:xfrm>
            <a:off x="4277546" y="1156716"/>
            <a:ext cx="4790254" cy="4710684"/>
          </a:xfrm>
        </p:spPr>
        <p:txBody>
          <a:bodyPr>
            <a:normAutofit/>
          </a:bodyPr>
          <a:lstStyle/>
          <a:p>
            <a:r>
              <a:rPr lang="en-US" sz="2400" dirty="0" smtClean="0"/>
              <a:t>Channel slope estimated from backwater scaling: </a:t>
            </a:r>
            <a:r>
              <a:rPr lang="en-US" sz="2400" i="1" dirty="0" smtClean="0"/>
              <a:t>S</a:t>
            </a:r>
            <a:r>
              <a:rPr lang="en-US" sz="2400" dirty="0" smtClean="0"/>
              <a:t> = </a:t>
            </a:r>
            <a:r>
              <a:rPr lang="en-US" sz="2400" i="1" dirty="0" smtClean="0"/>
              <a:t>h</a:t>
            </a:r>
            <a:r>
              <a:rPr lang="en-US" sz="2400" dirty="0" smtClean="0"/>
              <a:t>/</a:t>
            </a:r>
            <a:r>
              <a:rPr lang="en-US" sz="2400" i="1" dirty="0" err="1" smtClean="0"/>
              <a:t>L</a:t>
            </a:r>
            <a:r>
              <a:rPr lang="en-US" sz="2400" i="1" baseline="-25000" dirty="0" err="1" smtClean="0"/>
              <a:t>b</a:t>
            </a:r>
            <a:endParaRPr lang="en-US" sz="2400" i="1" baseline="-25000" dirty="0" smtClean="0"/>
          </a:p>
          <a:p>
            <a:pPr marL="0" indent="0">
              <a:buNone/>
            </a:pPr>
            <a:endParaRPr lang="en-US" sz="2400" i="1" baseline="-25000" dirty="0" smtClean="0"/>
          </a:p>
          <a:p>
            <a:r>
              <a:rPr lang="en-US" sz="2400" dirty="0" smtClean="0"/>
              <a:t>Given slope and depth, one can calculate flow velocity, discharge, sediment size, sediment flux, and depositional time.</a:t>
            </a:r>
          </a:p>
          <a:p>
            <a:pPr marL="0" indent="0">
              <a:buNone/>
            </a:pPr>
            <a:endParaRPr lang="en-US" sz="2400" dirty="0" smtClean="0"/>
          </a:p>
          <a:p>
            <a:r>
              <a:rPr lang="en-US" sz="2400" dirty="0" smtClean="0"/>
              <a:t>Indicates water discharge of ~10</a:t>
            </a:r>
            <a:r>
              <a:rPr lang="en-US" sz="2400" baseline="30000" dirty="0" smtClean="0"/>
              <a:t>3 </a:t>
            </a:r>
            <a:r>
              <a:rPr lang="en-US" sz="2400" dirty="0" smtClean="0"/>
              <a:t>m</a:t>
            </a:r>
            <a:r>
              <a:rPr lang="en-US" sz="2400" baseline="30000" dirty="0" smtClean="0"/>
              <a:t>3</a:t>
            </a:r>
            <a:r>
              <a:rPr lang="en-US" sz="2400" dirty="0" smtClean="0"/>
              <a:t>/s for greater than ~ 10</a:t>
            </a:r>
            <a:r>
              <a:rPr lang="en-US" sz="2400" baseline="30000" dirty="0" smtClean="0"/>
              <a:t>3 </a:t>
            </a:r>
            <a:r>
              <a:rPr lang="en-US" sz="2400" dirty="0" smtClean="0"/>
              <a:t>years.</a:t>
            </a:r>
            <a:endParaRPr lang="en-US" sz="2400" baseline="30000" dirty="0"/>
          </a:p>
        </p:txBody>
      </p:sp>
      <p:pic>
        <p:nvPicPr>
          <p:cNvPr id="358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0154" y="1143000"/>
            <a:ext cx="4097392" cy="448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782512" y="2286000"/>
            <a:ext cx="808288" cy="1417320"/>
            <a:chOff x="1851660" y="1893864"/>
            <a:chExt cx="808288" cy="1417320"/>
          </a:xfrm>
        </p:grpSpPr>
        <p:sp>
          <p:nvSpPr>
            <p:cNvPr id="7" name="Freeform 6"/>
            <p:cNvSpPr/>
            <p:nvPr/>
          </p:nvSpPr>
          <p:spPr>
            <a:xfrm>
              <a:off x="1851660" y="1893864"/>
              <a:ext cx="808288" cy="1417320"/>
            </a:xfrm>
            <a:custGeom>
              <a:avLst/>
              <a:gdLst>
                <a:gd name="connsiteX0" fmla="*/ 167640 w 808288"/>
                <a:gd name="connsiteY0" fmla="*/ 1341120 h 1417320"/>
                <a:gd name="connsiteX1" fmla="*/ 152400 w 808288"/>
                <a:gd name="connsiteY1" fmla="*/ 1295400 h 1417320"/>
                <a:gd name="connsiteX2" fmla="*/ 106680 w 808288"/>
                <a:gd name="connsiteY2" fmla="*/ 1173480 h 1417320"/>
                <a:gd name="connsiteX3" fmla="*/ 91440 w 808288"/>
                <a:gd name="connsiteY3" fmla="*/ 1112520 h 1417320"/>
                <a:gd name="connsiteX4" fmla="*/ 76200 w 808288"/>
                <a:gd name="connsiteY4" fmla="*/ 1066800 h 1417320"/>
                <a:gd name="connsiteX5" fmla="*/ 60960 w 808288"/>
                <a:gd name="connsiteY5" fmla="*/ 990600 h 1417320"/>
                <a:gd name="connsiteX6" fmla="*/ 45720 w 808288"/>
                <a:gd name="connsiteY6" fmla="*/ 960120 h 1417320"/>
                <a:gd name="connsiteX7" fmla="*/ 30480 w 808288"/>
                <a:gd name="connsiteY7" fmla="*/ 914400 h 1417320"/>
                <a:gd name="connsiteX8" fmla="*/ 0 w 808288"/>
                <a:gd name="connsiteY8" fmla="*/ 716280 h 1417320"/>
                <a:gd name="connsiteX9" fmla="*/ 15240 w 808288"/>
                <a:gd name="connsiteY9" fmla="*/ 121920 h 1417320"/>
                <a:gd name="connsiteX10" fmla="*/ 60960 w 808288"/>
                <a:gd name="connsiteY10" fmla="*/ 60960 h 1417320"/>
                <a:gd name="connsiteX11" fmla="*/ 91440 w 808288"/>
                <a:gd name="connsiteY11" fmla="*/ 45720 h 1417320"/>
                <a:gd name="connsiteX12" fmla="*/ 106680 w 808288"/>
                <a:gd name="connsiteY12" fmla="*/ 15240 h 1417320"/>
                <a:gd name="connsiteX13" fmla="*/ 137160 w 808288"/>
                <a:gd name="connsiteY13" fmla="*/ 0 h 1417320"/>
                <a:gd name="connsiteX14" fmla="*/ 472440 w 808288"/>
                <a:gd name="connsiteY14" fmla="*/ 15240 h 1417320"/>
                <a:gd name="connsiteX15" fmla="*/ 579120 w 808288"/>
                <a:gd name="connsiteY15" fmla="*/ 60960 h 1417320"/>
                <a:gd name="connsiteX16" fmla="*/ 609600 w 808288"/>
                <a:gd name="connsiteY16" fmla="*/ 76200 h 1417320"/>
                <a:gd name="connsiteX17" fmla="*/ 670560 w 808288"/>
                <a:gd name="connsiteY17" fmla="*/ 121920 h 1417320"/>
                <a:gd name="connsiteX18" fmla="*/ 685800 w 808288"/>
                <a:gd name="connsiteY18" fmla="*/ 152400 h 1417320"/>
                <a:gd name="connsiteX19" fmla="*/ 716280 w 808288"/>
                <a:gd name="connsiteY19" fmla="*/ 167640 h 1417320"/>
                <a:gd name="connsiteX20" fmla="*/ 746760 w 808288"/>
                <a:gd name="connsiteY20" fmla="*/ 228600 h 1417320"/>
                <a:gd name="connsiteX21" fmla="*/ 762000 w 808288"/>
                <a:gd name="connsiteY21" fmla="*/ 259080 h 1417320"/>
                <a:gd name="connsiteX22" fmla="*/ 792480 w 808288"/>
                <a:gd name="connsiteY22" fmla="*/ 274320 h 1417320"/>
                <a:gd name="connsiteX23" fmla="*/ 807720 w 808288"/>
                <a:gd name="connsiteY23" fmla="*/ 335280 h 1417320"/>
                <a:gd name="connsiteX24" fmla="*/ 777240 w 808288"/>
                <a:gd name="connsiteY24" fmla="*/ 624840 h 1417320"/>
                <a:gd name="connsiteX25" fmla="*/ 746760 w 808288"/>
                <a:gd name="connsiteY25" fmla="*/ 731520 h 1417320"/>
                <a:gd name="connsiteX26" fmla="*/ 716280 w 808288"/>
                <a:gd name="connsiteY26" fmla="*/ 792480 h 1417320"/>
                <a:gd name="connsiteX27" fmla="*/ 701040 w 808288"/>
                <a:gd name="connsiteY27" fmla="*/ 822960 h 1417320"/>
                <a:gd name="connsiteX28" fmla="*/ 640080 w 808288"/>
                <a:gd name="connsiteY28" fmla="*/ 944880 h 1417320"/>
                <a:gd name="connsiteX29" fmla="*/ 609600 w 808288"/>
                <a:gd name="connsiteY29" fmla="*/ 960120 h 1417320"/>
                <a:gd name="connsiteX30" fmla="*/ 579120 w 808288"/>
                <a:gd name="connsiteY30" fmla="*/ 1051560 h 1417320"/>
                <a:gd name="connsiteX31" fmla="*/ 518160 w 808288"/>
                <a:gd name="connsiteY31" fmla="*/ 1143000 h 1417320"/>
                <a:gd name="connsiteX32" fmla="*/ 457200 w 808288"/>
                <a:gd name="connsiteY32" fmla="*/ 1219200 h 1417320"/>
                <a:gd name="connsiteX33" fmla="*/ 396240 w 808288"/>
                <a:gd name="connsiteY33" fmla="*/ 1295400 h 1417320"/>
                <a:gd name="connsiteX34" fmla="*/ 350520 w 808288"/>
                <a:gd name="connsiteY34" fmla="*/ 1341120 h 1417320"/>
                <a:gd name="connsiteX35" fmla="*/ 335280 w 808288"/>
                <a:gd name="connsiteY35" fmla="*/ 1371600 h 1417320"/>
                <a:gd name="connsiteX36" fmla="*/ 274320 w 808288"/>
                <a:gd name="connsiteY36" fmla="*/ 1402080 h 1417320"/>
                <a:gd name="connsiteX37" fmla="*/ 259080 w 808288"/>
                <a:gd name="connsiteY37" fmla="*/ 141732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288" h="1417320">
                  <a:moveTo>
                    <a:pt x="167640" y="1341120"/>
                  </a:moveTo>
                  <a:cubicBezTo>
                    <a:pt x="162560" y="1325880"/>
                    <a:pt x="158366" y="1310315"/>
                    <a:pt x="152400" y="1295400"/>
                  </a:cubicBezTo>
                  <a:cubicBezTo>
                    <a:pt x="120953" y="1216782"/>
                    <a:pt x="145952" y="1330570"/>
                    <a:pt x="106680" y="1173480"/>
                  </a:cubicBezTo>
                  <a:cubicBezTo>
                    <a:pt x="101600" y="1153160"/>
                    <a:pt x="97194" y="1132659"/>
                    <a:pt x="91440" y="1112520"/>
                  </a:cubicBezTo>
                  <a:cubicBezTo>
                    <a:pt x="87027" y="1097074"/>
                    <a:pt x="80096" y="1082385"/>
                    <a:pt x="76200" y="1066800"/>
                  </a:cubicBezTo>
                  <a:cubicBezTo>
                    <a:pt x="69918" y="1041670"/>
                    <a:pt x="68076" y="1015506"/>
                    <a:pt x="60960" y="990600"/>
                  </a:cubicBezTo>
                  <a:cubicBezTo>
                    <a:pt x="57839" y="979678"/>
                    <a:pt x="49939" y="970667"/>
                    <a:pt x="45720" y="960120"/>
                  </a:cubicBezTo>
                  <a:cubicBezTo>
                    <a:pt x="39754" y="945205"/>
                    <a:pt x="34376" y="929985"/>
                    <a:pt x="30480" y="914400"/>
                  </a:cubicBezTo>
                  <a:cubicBezTo>
                    <a:pt x="13026" y="844583"/>
                    <a:pt x="9254" y="790310"/>
                    <a:pt x="0" y="716280"/>
                  </a:cubicBezTo>
                  <a:cubicBezTo>
                    <a:pt x="5080" y="518160"/>
                    <a:pt x="5584" y="319870"/>
                    <a:pt x="15240" y="121920"/>
                  </a:cubicBezTo>
                  <a:cubicBezTo>
                    <a:pt x="16226" y="101710"/>
                    <a:pt x="48606" y="70225"/>
                    <a:pt x="60960" y="60960"/>
                  </a:cubicBezTo>
                  <a:cubicBezTo>
                    <a:pt x="70047" y="54144"/>
                    <a:pt x="81280" y="50800"/>
                    <a:pt x="91440" y="45720"/>
                  </a:cubicBezTo>
                  <a:cubicBezTo>
                    <a:pt x="96520" y="35560"/>
                    <a:pt x="98648" y="23272"/>
                    <a:pt x="106680" y="15240"/>
                  </a:cubicBezTo>
                  <a:cubicBezTo>
                    <a:pt x="114712" y="7208"/>
                    <a:pt x="125801" y="0"/>
                    <a:pt x="137160" y="0"/>
                  </a:cubicBezTo>
                  <a:cubicBezTo>
                    <a:pt x="249035" y="0"/>
                    <a:pt x="360680" y="10160"/>
                    <a:pt x="472440" y="15240"/>
                  </a:cubicBezTo>
                  <a:cubicBezTo>
                    <a:pt x="539713" y="37664"/>
                    <a:pt x="503792" y="23296"/>
                    <a:pt x="579120" y="60960"/>
                  </a:cubicBezTo>
                  <a:cubicBezTo>
                    <a:pt x="589280" y="66040"/>
                    <a:pt x="601568" y="68168"/>
                    <a:pt x="609600" y="76200"/>
                  </a:cubicBezTo>
                  <a:cubicBezTo>
                    <a:pt x="648112" y="114712"/>
                    <a:pt x="627229" y="100254"/>
                    <a:pt x="670560" y="121920"/>
                  </a:cubicBezTo>
                  <a:cubicBezTo>
                    <a:pt x="675640" y="132080"/>
                    <a:pt x="677768" y="144368"/>
                    <a:pt x="685800" y="152400"/>
                  </a:cubicBezTo>
                  <a:cubicBezTo>
                    <a:pt x="693832" y="160432"/>
                    <a:pt x="709184" y="158770"/>
                    <a:pt x="716280" y="167640"/>
                  </a:cubicBezTo>
                  <a:cubicBezTo>
                    <a:pt x="730472" y="185380"/>
                    <a:pt x="736600" y="208280"/>
                    <a:pt x="746760" y="228600"/>
                  </a:cubicBezTo>
                  <a:lnTo>
                    <a:pt x="762000" y="259080"/>
                  </a:lnTo>
                  <a:cubicBezTo>
                    <a:pt x="767080" y="269240"/>
                    <a:pt x="782320" y="269240"/>
                    <a:pt x="792480" y="274320"/>
                  </a:cubicBezTo>
                  <a:cubicBezTo>
                    <a:pt x="797560" y="294640"/>
                    <a:pt x="807720" y="314335"/>
                    <a:pt x="807720" y="335280"/>
                  </a:cubicBezTo>
                  <a:cubicBezTo>
                    <a:pt x="807720" y="642214"/>
                    <a:pt x="815029" y="492578"/>
                    <a:pt x="777240" y="624840"/>
                  </a:cubicBezTo>
                  <a:cubicBezTo>
                    <a:pt x="766192" y="663508"/>
                    <a:pt x="762420" y="694980"/>
                    <a:pt x="746760" y="731520"/>
                  </a:cubicBezTo>
                  <a:cubicBezTo>
                    <a:pt x="737811" y="752402"/>
                    <a:pt x="726440" y="772160"/>
                    <a:pt x="716280" y="792480"/>
                  </a:cubicBezTo>
                  <a:lnTo>
                    <a:pt x="701040" y="822960"/>
                  </a:lnTo>
                  <a:lnTo>
                    <a:pt x="640080" y="944880"/>
                  </a:lnTo>
                  <a:cubicBezTo>
                    <a:pt x="635000" y="955040"/>
                    <a:pt x="619760" y="955040"/>
                    <a:pt x="609600" y="960120"/>
                  </a:cubicBezTo>
                  <a:cubicBezTo>
                    <a:pt x="565475" y="1048371"/>
                    <a:pt x="633105" y="907600"/>
                    <a:pt x="579120" y="1051560"/>
                  </a:cubicBezTo>
                  <a:cubicBezTo>
                    <a:pt x="531763" y="1177844"/>
                    <a:pt x="571314" y="1063269"/>
                    <a:pt x="518160" y="1143000"/>
                  </a:cubicBezTo>
                  <a:cubicBezTo>
                    <a:pt x="464820" y="1223010"/>
                    <a:pt x="516890" y="1189355"/>
                    <a:pt x="457200" y="1219200"/>
                  </a:cubicBezTo>
                  <a:cubicBezTo>
                    <a:pt x="421640" y="1290320"/>
                    <a:pt x="447040" y="1270000"/>
                    <a:pt x="396240" y="1295400"/>
                  </a:cubicBezTo>
                  <a:cubicBezTo>
                    <a:pt x="355600" y="1376680"/>
                    <a:pt x="411480" y="1280160"/>
                    <a:pt x="350520" y="1341120"/>
                  </a:cubicBezTo>
                  <a:cubicBezTo>
                    <a:pt x="342488" y="1349152"/>
                    <a:pt x="344150" y="1364504"/>
                    <a:pt x="335280" y="1371600"/>
                  </a:cubicBezTo>
                  <a:cubicBezTo>
                    <a:pt x="317540" y="1385792"/>
                    <a:pt x="290384" y="1386016"/>
                    <a:pt x="274320" y="1402080"/>
                  </a:cubicBezTo>
                  <a:lnTo>
                    <a:pt x="259080" y="1417320"/>
                  </a:lnTo>
                </a:path>
              </a:pathLst>
            </a:custGeom>
            <a:solidFill>
              <a:srgbClr val="00B0F0">
                <a:alpha val="59000"/>
              </a:srgbClr>
            </a:solidFill>
            <a:ln>
              <a:solidFill>
                <a:schemeClr val="tx1">
                  <a:lumMod val="75000"/>
                  <a:lumOff val="25000"/>
                </a:schemeClr>
              </a:solidFill>
            </a:ln>
            <a:effectLst>
              <a:outerShdw blurRad="50800" dist="50800" dir="5400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E650"/>
                </a:solidFill>
              </a:endParaRPr>
            </a:p>
          </p:txBody>
        </p:sp>
        <p:cxnSp>
          <p:nvCxnSpPr>
            <p:cNvPr id="12" name="Straight Arrow Connector 11"/>
            <p:cNvCxnSpPr/>
            <p:nvPr/>
          </p:nvCxnSpPr>
          <p:spPr>
            <a:xfrm flipV="1">
              <a:off x="2057400" y="2021880"/>
              <a:ext cx="342900" cy="122682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65692" y="2191044"/>
              <a:ext cx="420308" cy="461665"/>
            </a:xfrm>
            <a:prstGeom prst="rect">
              <a:avLst/>
            </a:prstGeom>
            <a:noFill/>
          </p:spPr>
          <p:txBody>
            <a:bodyPr wrap="none" rtlCol="0">
              <a:spAutoFit/>
            </a:bodyPr>
            <a:lstStyle/>
            <a:p>
              <a:r>
                <a:rPr lang="en-US" sz="2400" b="1" i="1" dirty="0" err="1"/>
                <a:t>L</a:t>
              </a:r>
              <a:r>
                <a:rPr lang="en-US" sz="2400" b="1" i="1" baseline="-25000" dirty="0" err="1"/>
                <a:t>b</a:t>
              </a:r>
              <a:endParaRPr lang="en-US" sz="2400" b="1" dirty="0"/>
            </a:p>
          </p:txBody>
        </p:sp>
      </p:grpSp>
      <p:sp>
        <p:nvSpPr>
          <p:cNvPr id="11" name="TextBox 10"/>
          <p:cNvSpPr txBox="1"/>
          <p:nvPr/>
        </p:nvSpPr>
        <p:spPr>
          <a:xfrm>
            <a:off x="152400" y="6515686"/>
            <a:ext cx="6591869" cy="338554"/>
          </a:xfrm>
          <a:prstGeom prst="rect">
            <a:avLst/>
          </a:prstGeom>
          <a:noFill/>
        </p:spPr>
        <p:txBody>
          <a:bodyPr wrap="none" rtlCol="0">
            <a:spAutoFit/>
          </a:bodyPr>
          <a:lstStyle/>
          <a:p>
            <a:r>
              <a:rPr lang="en-US" sz="1600" dirty="0" err="1" smtClean="0"/>
              <a:t>DiBiase</a:t>
            </a:r>
            <a:r>
              <a:rPr lang="en-US" sz="1600" dirty="0" smtClean="0"/>
              <a:t>, Limaye, Scheingross, Fischer and Lamb (2013, JGR-Planets)</a:t>
            </a:r>
            <a:endParaRPr lang="en-US" sz="1600" dirty="0"/>
          </a:p>
        </p:txBody>
      </p:sp>
    </p:spTree>
    <p:custDataLst>
      <p:tags r:id="rId1"/>
    </p:custDataLst>
    <p:extLst>
      <p:ext uri="{BB962C8B-B14F-4D97-AF65-F5344CB8AC3E}">
        <p14:creationId xmlns:p14="http://schemas.microsoft.com/office/powerpoint/2010/main" val="842558191"/>
      </p:ext>
    </p:extLst>
  </p:cSld>
  <p:clrMapOvr>
    <a:masterClrMapping/>
  </p:clrMapOvr>
  <mc:AlternateContent xmlns:mc="http://schemas.openxmlformats.org/markup-compatibility/2006" xmlns:p14="http://schemas.microsoft.com/office/powerpoint/2010/main">
    <mc:Choice Requires="p14">
      <p:transition spd="slow" p14:dur="2000" advTm="74427"/>
    </mc:Choice>
    <mc:Fallback xmlns="">
      <p:transition spd="slow" advTm="74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What sets the size of deltas?</a:t>
            </a:r>
          </a:p>
        </p:txBody>
      </p:sp>
      <p:sp>
        <p:nvSpPr>
          <p:cNvPr id="3" name="Content Placeholder 2"/>
          <p:cNvSpPr>
            <a:spLocks noGrp="1"/>
          </p:cNvSpPr>
          <p:nvPr>
            <p:ph idx="1"/>
          </p:nvPr>
        </p:nvSpPr>
        <p:spPr>
          <a:xfrm>
            <a:off x="381000" y="3276600"/>
            <a:ext cx="8763000" cy="3810000"/>
          </a:xfrm>
        </p:spPr>
        <p:txBody>
          <a:bodyPr>
            <a:noAutofit/>
          </a:bodyPr>
          <a:lstStyle/>
          <a:p>
            <a:pPr marL="285750" indent="-285750"/>
            <a:r>
              <a:rPr lang="en-US" sz="2400" dirty="0" smtClean="0"/>
              <a:t>Backwater dynamics set a persistent avulsion node in coastal rivers that controls the size of deltas.  Avulsions are more likely in the upstream part of the backwater zone due to enhanced channel filling there, and as a result of reduced overbank flow downstream caused by river-bed scour and water-surface drawdown.</a:t>
            </a:r>
            <a:endParaRPr lang="en-US" sz="800" dirty="0" smtClean="0"/>
          </a:p>
          <a:p>
            <a:pPr marL="0" indent="0">
              <a:buNone/>
            </a:pPr>
            <a:endParaRPr lang="en-US" sz="800" dirty="0" smtClean="0"/>
          </a:p>
          <a:p>
            <a:r>
              <a:rPr lang="en-US" sz="2400" dirty="0" smtClean="0"/>
              <a:t>Delta size scales with the backwater length, which in turn provides a powerful </a:t>
            </a:r>
            <a:r>
              <a:rPr lang="en-US" sz="2400" dirty="0" err="1" smtClean="0"/>
              <a:t>paleo</a:t>
            </a:r>
            <a:r>
              <a:rPr lang="en-US" sz="2400" dirty="0" smtClean="0"/>
              <a:t>-hydraulic tool for the sedimentary record on Earth and Mars.</a:t>
            </a:r>
          </a:p>
        </p:txBody>
      </p:sp>
      <p:grpSp>
        <p:nvGrpSpPr>
          <p:cNvPr id="4" name="Group 3"/>
          <p:cNvGrpSpPr/>
          <p:nvPr/>
        </p:nvGrpSpPr>
        <p:grpSpPr>
          <a:xfrm>
            <a:off x="5281923" y="788415"/>
            <a:ext cx="2795277" cy="2400922"/>
            <a:chOff x="4648200" y="1751108"/>
            <a:chExt cx="4080933" cy="3505200"/>
          </a:xfrm>
          <a:effectLst>
            <a:outerShdw blurRad="50800" dist="38100" dir="5400000" algn="t" rotWithShape="0">
              <a:prstClr val="black">
                <a:alpha val="40000"/>
              </a:prstClr>
            </a:outerShdw>
          </a:effectLst>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48200" y="1751108"/>
              <a:ext cx="4080933"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800600" y="5105400"/>
              <a:ext cx="1752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00600" y="4618810"/>
              <a:ext cx="813043" cy="369332"/>
            </a:xfrm>
            <a:prstGeom prst="rect">
              <a:avLst/>
            </a:prstGeom>
            <a:noFill/>
          </p:spPr>
          <p:txBody>
            <a:bodyPr wrap="none" rtlCol="0">
              <a:spAutoFit/>
            </a:bodyPr>
            <a:lstStyle/>
            <a:p>
              <a:r>
                <a:rPr lang="en-US" dirty="0" smtClean="0">
                  <a:solidFill>
                    <a:schemeClr val="bg1"/>
                  </a:solidFill>
                </a:rPr>
                <a:t>10 km</a:t>
              </a:r>
              <a:endParaRPr lang="en-US" dirty="0">
                <a:solidFill>
                  <a:schemeClr val="bg1"/>
                </a:solidFill>
              </a:endParaRPr>
            </a:p>
          </p:txBody>
        </p:sp>
        <p:sp>
          <p:nvSpPr>
            <p:cNvPr id="8" name="Freeform 7"/>
            <p:cNvSpPr/>
            <p:nvPr/>
          </p:nvSpPr>
          <p:spPr>
            <a:xfrm>
              <a:off x="5194169" y="2281287"/>
              <a:ext cx="829724" cy="2017336"/>
            </a:xfrm>
            <a:custGeom>
              <a:avLst/>
              <a:gdLst>
                <a:gd name="connsiteX0" fmla="*/ 0 w 829724"/>
                <a:gd name="connsiteY0" fmla="*/ 2017336 h 2017336"/>
                <a:gd name="connsiteX1" fmla="*/ 94268 w 829724"/>
                <a:gd name="connsiteY1" fmla="*/ 1998482 h 2017336"/>
                <a:gd name="connsiteX2" fmla="*/ 131975 w 829724"/>
                <a:gd name="connsiteY2" fmla="*/ 1979628 h 2017336"/>
                <a:gd name="connsiteX3" fmla="*/ 188536 w 829724"/>
                <a:gd name="connsiteY3" fmla="*/ 1960775 h 2017336"/>
                <a:gd name="connsiteX4" fmla="*/ 226243 w 829724"/>
                <a:gd name="connsiteY4" fmla="*/ 1941921 h 2017336"/>
                <a:gd name="connsiteX5" fmla="*/ 282804 w 829724"/>
                <a:gd name="connsiteY5" fmla="*/ 1923068 h 2017336"/>
                <a:gd name="connsiteX6" fmla="*/ 320511 w 829724"/>
                <a:gd name="connsiteY6" fmla="*/ 1904214 h 2017336"/>
                <a:gd name="connsiteX7" fmla="*/ 433633 w 829724"/>
                <a:gd name="connsiteY7" fmla="*/ 1866507 h 2017336"/>
                <a:gd name="connsiteX8" fmla="*/ 509047 w 829724"/>
                <a:gd name="connsiteY8" fmla="*/ 1809946 h 2017336"/>
                <a:gd name="connsiteX9" fmla="*/ 584462 w 829724"/>
                <a:gd name="connsiteY9" fmla="*/ 1772239 h 2017336"/>
                <a:gd name="connsiteX10" fmla="*/ 622169 w 829724"/>
                <a:gd name="connsiteY10" fmla="*/ 1734532 h 2017336"/>
                <a:gd name="connsiteX11" fmla="*/ 659876 w 829724"/>
                <a:gd name="connsiteY11" fmla="*/ 1715678 h 2017336"/>
                <a:gd name="connsiteX12" fmla="*/ 716437 w 829724"/>
                <a:gd name="connsiteY12" fmla="*/ 1659117 h 2017336"/>
                <a:gd name="connsiteX13" fmla="*/ 791852 w 829724"/>
                <a:gd name="connsiteY13" fmla="*/ 1206631 h 2017336"/>
                <a:gd name="connsiteX14" fmla="*/ 810705 w 829724"/>
                <a:gd name="connsiteY14" fmla="*/ 999241 h 2017336"/>
                <a:gd name="connsiteX15" fmla="*/ 829559 w 829724"/>
                <a:gd name="connsiteY15" fmla="*/ 0 h 201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724" h="2017336">
                  <a:moveTo>
                    <a:pt x="0" y="2017336"/>
                  </a:moveTo>
                  <a:cubicBezTo>
                    <a:pt x="31423" y="2011051"/>
                    <a:pt x="63456" y="2007286"/>
                    <a:pt x="94268" y="1998482"/>
                  </a:cubicBezTo>
                  <a:cubicBezTo>
                    <a:pt x="107780" y="1994621"/>
                    <a:pt x="118927" y="1984847"/>
                    <a:pt x="131975" y="1979628"/>
                  </a:cubicBezTo>
                  <a:cubicBezTo>
                    <a:pt x="150427" y="1972247"/>
                    <a:pt x="170084" y="1968156"/>
                    <a:pt x="188536" y="1960775"/>
                  </a:cubicBezTo>
                  <a:cubicBezTo>
                    <a:pt x="201584" y="1955556"/>
                    <a:pt x="213195" y="1947140"/>
                    <a:pt x="226243" y="1941921"/>
                  </a:cubicBezTo>
                  <a:cubicBezTo>
                    <a:pt x="244695" y="1934540"/>
                    <a:pt x="264352" y="1930449"/>
                    <a:pt x="282804" y="1923068"/>
                  </a:cubicBezTo>
                  <a:cubicBezTo>
                    <a:pt x="295852" y="1917849"/>
                    <a:pt x="307353" y="1909148"/>
                    <a:pt x="320511" y="1904214"/>
                  </a:cubicBezTo>
                  <a:cubicBezTo>
                    <a:pt x="357727" y="1890258"/>
                    <a:pt x="398082" y="1884283"/>
                    <a:pt x="433633" y="1866507"/>
                  </a:cubicBezTo>
                  <a:cubicBezTo>
                    <a:pt x="562580" y="1802032"/>
                    <a:pt x="366103" y="1905241"/>
                    <a:pt x="509047" y="1809946"/>
                  </a:cubicBezTo>
                  <a:cubicBezTo>
                    <a:pt x="532432" y="1794356"/>
                    <a:pt x="584462" y="1772239"/>
                    <a:pt x="584462" y="1772239"/>
                  </a:cubicBezTo>
                  <a:cubicBezTo>
                    <a:pt x="597031" y="1759670"/>
                    <a:pt x="607949" y="1745197"/>
                    <a:pt x="622169" y="1734532"/>
                  </a:cubicBezTo>
                  <a:cubicBezTo>
                    <a:pt x="633411" y="1726100"/>
                    <a:pt x="649939" y="1725615"/>
                    <a:pt x="659876" y="1715678"/>
                  </a:cubicBezTo>
                  <a:cubicBezTo>
                    <a:pt x="735291" y="1640263"/>
                    <a:pt x="615885" y="1709394"/>
                    <a:pt x="716437" y="1659117"/>
                  </a:cubicBezTo>
                  <a:cubicBezTo>
                    <a:pt x="809633" y="1472725"/>
                    <a:pt x="755850" y="1602663"/>
                    <a:pt x="791852" y="1206631"/>
                  </a:cubicBezTo>
                  <a:lnTo>
                    <a:pt x="810705" y="999241"/>
                  </a:lnTo>
                  <a:cubicBezTo>
                    <a:pt x="832790" y="226289"/>
                    <a:pt x="829559" y="559413"/>
                    <a:pt x="829559"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307291" y="4521693"/>
              <a:ext cx="3054284" cy="323707"/>
            </a:xfrm>
            <a:custGeom>
              <a:avLst/>
              <a:gdLst>
                <a:gd name="connsiteX0" fmla="*/ 0 w 3054284"/>
                <a:gd name="connsiteY0" fmla="*/ 229416 h 323707"/>
                <a:gd name="connsiteX1" fmla="*/ 94268 w 3054284"/>
                <a:gd name="connsiteY1" fmla="*/ 210563 h 323707"/>
                <a:gd name="connsiteX2" fmla="*/ 169682 w 3054284"/>
                <a:gd name="connsiteY2" fmla="*/ 172855 h 323707"/>
                <a:gd name="connsiteX3" fmla="*/ 301657 w 3054284"/>
                <a:gd name="connsiteY3" fmla="*/ 116295 h 323707"/>
                <a:gd name="connsiteX4" fmla="*/ 433633 w 3054284"/>
                <a:gd name="connsiteY4" fmla="*/ 78587 h 323707"/>
                <a:gd name="connsiteX5" fmla="*/ 509047 w 3054284"/>
                <a:gd name="connsiteY5" fmla="*/ 40880 h 323707"/>
                <a:gd name="connsiteX6" fmla="*/ 546754 w 3054284"/>
                <a:gd name="connsiteY6" fmla="*/ 22027 h 323707"/>
                <a:gd name="connsiteX7" fmla="*/ 810705 w 3054284"/>
                <a:gd name="connsiteY7" fmla="*/ 3173 h 323707"/>
                <a:gd name="connsiteX8" fmla="*/ 1112363 w 3054284"/>
                <a:gd name="connsiteY8" fmla="*/ 22027 h 323707"/>
                <a:gd name="connsiteX9" fmla="*/ 1225484 w 3054284"/>
                <a:gd name="connsiteY9" fmla="*/ 59734 h 323707"/>
                <a:gd name="connsiteX10" fmla="*/ 1282045 w 3054284"/>
                <a:gd name="connsiteY10" fmla="*/ 78587 h 323707"/>
                <a:gd name="connsiteX11" fmla="*/ 1376313 w 3054284"/>
                <a:gd name="connsiteY11" fmla="*/ 116295 h 323707"/>
                <a:gd name="connsiteX12" fmla="*/ 1659117 w 3054284"/>
                <a:gd name="connsiteY12" fmla="*/ 154002 h 323707"/>
                <a:gd name="connsiteX13" fmla="*/ 1696824 w 3054284"/>
                <a:gd name="connsiteY13" fmla="*/ 172855 h 323707"/>
                <a:gd name="connsiteX14" fmla="*/ 1866507 w 3054284"/>
                <a:gd name="connsiteY14" fmla="*/ 210563 h 323707"/>
                <a:gd name="connsiteX15" fmla="*/ 1941921 w 3054284"/>
                <a:gd name="connsiteY15" fmla="*/ 229416 h 323707"/>
                <a:gd name="connsiteX16" fmla="*/ 2036189 w 3054284"/>
                <a:gd name="connsiteY16" fmla="*/ 248270 h 323707"/>
                <a:gd name="connsiteX17" fmla="*/ 2187018 w 3054284"/>
                <a:gd name="connsiteY17" fmla="*/ 285977 h 323707"/>
                <a:gd name="connsiteX18" fmla="*/ 2356701 w 3054284"/>
                <a:gd name="connsiteY18" fmla="*/ 304831 h 323707"/>
                <a:gd name="connsiteX19" fmla="*/ 3054284 w 3054284"/>
                <a:gd name="connsiteY19" fmla="*/ 323684 h 32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4284" h="323707">
                  <a:moveTo>
                    <a:pt x="0" y="229416"/>
                  </a:moveTo>
                  <a:cubicBezTo>
                    <a:pt x="31423" y="223132"/>
                    <a:pt x="63868" y="220697"/>
                    <a:pt x="94268" y="210563"/>
                  </a:cubicBezTo>
                  <a:cubicBezTo>
                    <a:pt x="120931" y="201675"/>
                    <a:pt x="143019" y="181742"/>
                    <a:pt x="169682" y="172855"/>
                  </a:cubicBezTo>
                  <a:cubicBezTo>
                    <a:pt x="252906" y="145115"/>
                    <a:pt x="208468" y="162890"/>
                    <a:pt x="301657" y="116295"/>
                  </a:cubicBezTo>
                  <a:cubicBezTo>
                    <a:pt x="347239" y="93504"/>
                    <a:pt x="385304" y="96710"/>
                    <a:pt x="433633" y="78587"/>
                  </a:cubicBezTo>
                  <a:cubicBezTo>
                    <a:pt x="459949" y="68719"/>
                    <a:pt x="483909" y="53449"/>
                    <a:pt x="509047" y="40880"/>
                  </a:cubicBezTo>
                  <a:lnTo>
                    <a:pt x="546754" y="22027"/>
                  </a:lnTo>
                  <a:cubicBezTo>
                    <a:pt x="625650" y="-17420"/>
                    <a:pt x="722721" y="9458"/>
                    <a:pt x="810705" y="3173"/>
                  </a:cubicBezTo>
                  <a:cubicBezTo>
                    <a:pt x="911258" y="9458"/>
                    <a:pt x="1012114" y="12002"/>
                    <a:pt x="1112363" y="22027"/>
                  </a:cubicBezTo>
                  <a:cubicBezTo>
                    <a:pt x="1194315" y="30222"/>
                    <a:pt x="1168449" y="36920"/>
                    <a:pt x="1225484" y="59734"/>
                  </a:cubicBezTo>
                  <a:cubicBezTo>
                    <a:pt x="1243936" y="67115"/>
                    <a:pt x="1263593" y="71206"/>
                    <a:pt x="1282045" y="78587"/>
                  </a:cubicBezTo>
                  <a:cubicBezTo>
                    <a:pt x="1337851" y="100909"/>
                    <a:pt x="1305963" y="100662"/>
                    <a:pt x="1376313" y="116295"/>
                  </a:cubicBezTo>
                  <a:cubicBezTo>
                    <a:pt x="1460932" y="135099"/>
                    <a:pt x="1577441" y="144927"/>
                    <a:pt x="1659117" y="154002"/>
                  </a:cubicBezTo>
                  <a:cubicBezTo>
                    <a:pt x="1671686" y="160286"/>
                    <a:pt x="1683493" y="168411"/>
                    <a:pt x="1696824" y="172855"/>
                  </a:cubicBezTo>
                  <a:cubicBezTo>
                    <a:pt x="1742805" y="188182"/>
                    <a:pt x="1821677" y="200601"/>
                    <a:pt x="1866507" y="210563"/>
                  </a:cubicBezTo>
                  <a:cubicBezTo>
                    <a:pt x="1891802" y="216184"/>
                    <a:pt x="1916626" y="223795"/>
                    <a:pt x="1941921" y="229416"/>
                  </a:cubicBezTo>
                  <a:cubicBezTo>
                    <a:pt x="1973203" y="236368"/>
                    <a:pt x="2005101" y="240498"/>
                    <a:pt x="2036189" y="248270"/>
                  </a:cubicBezTo>
                  <a:cubicBezTo>
                    <a:pt x="2153154" y="277511"/>
                    <a:pt x="2024884" y="262815"/>
                    <a:pt x="2187018" y="285977"/>
                  </a:cubicBezTo>
                  <a:cubicBezTo>
                    <a:pt x="2243355" y="294025"/>
                    <a:pt x="2299867" y="301916"/>
                    <a:pt x="2356701" y="304831"/>
                  </a:cubicBezTo>
                  <a:cubicBezTo>
                    <a:pt x="2752915" y="325150"/>
                    <a:pt x="2783425" y="323684"/>
                    <a:pt x="3054284" y="323684"/>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3" descr="C:\Users\lamb-xps\Desktop\NSF_Coastal_SEES\Figures\Nasa_avulsions.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520" r="6267" b="37281"/>
          <a:stretch/>
        </p:blipFill>
        <p:spPr bwMode="auto">
          <a:xfrm>
            <a:off x="877027" y="762000"/>
            <a:ext cx="4027220" cy="2427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00200" y="2823023"/>
            <a:ext cx="813043" cy="369332"/>
          </a:xfrm>
          <a:prstGeom prst="rect">
            <a:avLst/>
          </a:prstGeom>
          <a:noFill/>
        </p:spPr>
        <p:txBody>
          <a:bodyPr wrap="none" rtlCol="0">
            <a:spAutoFit/>
          </a:bodyPr>
          <a:lstStyle/>
          <a:p>
            <a:r>
              <a:rPr lang="en-US" dirty="0" smtClean="0"/>
              <a:t>NASA</a:t>
            </a:r>
            <a:endParaRPr lang="en-US" dirty="0"/>
          </a:p>
        </p:txBody>
      </p:sp>
      <p:sp>
        <p:nvSpPr>
          <p:cNvPr id="12" name="TextBox 11"/>
          <p:cNvSpPr txBox="1"/>
          <p:nvPr/>
        </p:nvSpPr>
        <p:spPr>
          <a:xfrm>
            <a:off x="6781800" y="2829889"/>
            <a:ext cx="1326069" cy="369332"/>
          </a:xfrm>
          <a:prstGeom prst="rect">
            <a:avLst/>
          </a:prstGeom>
          <a:noFill/>
        </p:spPr>
        <p:txBody>
          <a:bodyPr wrap="none" rtlCol="0">
            <a:spAutoFit/>
          </a:bodyPr>
          <a:lstStyle/>
          <a:p>
            <a:r>
              <a:rPr lang="en-US" dirty="0" smtClean="0">
                <a:solidFill>
                  <a:schemeClr val="bg1"/>
                </a:solidFill>
              </a:rPr>
              <a:t>NASA ESA</a:t>
            </a:r>
            <a:endParaRPr lang="en-US" dirty="0">
              <a:solidFill>
                <a:schemeClr val="bg1"/>
              </a:solidFill>
            </a:endParaRPr>
          </a:p>
        </p:txBody>
      </p:sp>
    </p:spTree>
    <p:extLst>
      <p:ext uri="{BB962C8B-B14F-4D97-AF65-F5344CB8AC3E}">
        <p14:creationId xmlns:p14="http://schemas.microsoft.com/office/powerpoint/2010/main" val="2578154951"/>
      </p:ext>
    </p:extLst>
  </p:cSld>
  <p:clrMapOvr>
    <a:masterClrMapping/>
  </p:clrMapOvr>
  <mc:AlternateContent xmlns:mc="http://schemas.openxmlformats.org/markup-compatibility/2006" xmlns:p14="http://schemas.microsoft.com/office/powerpoint/2010/main">
    <mc:Choice Requires="p14">
      <p:transition spd="slow" p14:dur="2000" advTm="31616"/>
    </mc:Choice>
    <mc:Fallback xmlns="">
      <p:transition spd="slow" advTm="3161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smtClean="0"/>
              <a:t>For more information:</a:t>
            </a:r>
            <a:endParaRPr lang="en-US" dirty="0"/>
          </a:p>
        </p:txBody>
      </p:sp>
      <p:sp>
        <p:nvSpPr>
          <p:cNvPr id="3" name="Content Placeholder 2"/>
          <p:cNvSpPr>
            <a:spLocks noGrp="1"/>
          </p:cNvSpPr>
          <p:nvPr>
            <p:ph idx="1"/>
          </p:nvPr>
        </p:nvSpPr>
        <p:spPr>
          <a:xfrm>
            <a:off x="381000" y="1143000"/>
            <a:ext cx="8229600" cy="5181600"/>
          </a:xfrm>
        </p:spPr>
        <p:txBody>
          <a:bodyPr>
            <a:normAutofit/>
          </a:bodyPr>
          <a:lstStyle/>
          <a:p>
            <a:r>
              <a:rPr lang="en-US" sz="1600" dirty="0"/>
              <a:t>Nittrouer, J.A., Shaw, J., Lamb, M.P., </a:t>
            </a:r>
            <a:r>
              <a:rPr lang="en-US" sz="1600" dirty="0" err="1"/>
              <a:t>Mohrig</a:t>
            </a:r>
            <a:r>
              <a:rPr lang="en-US" sz="1600" dirty="0"/>
              <a:t>, D., 2012, Spatial and temporal trends for water-flow velocity and bed-material transport in the lower Mississippi River.  </a:t>
            </a:r>
            <a:r>
              <a:rPr lang="en-US" sz="1600" i="1" dirty="0"/>
              <a:t>Geological Society of America Bulletin</a:t>
            </a:r>
            <a:r>
              <a:rPr lang="en-US" sz="1600" dirty="0"/>
              <a:t>, v. 124, p. 400-414, </a:t>
            </a:r>
            <a:r>
              <a:rPr lang="en-US" sz="1600" dirty="0" err="1"/>
              <a:t>doi</a:t>
            </a:r>
            <a:r>
              <a:rPr lang="en-US" sz="1600" dirty="0"/>
              <a:t>: </a:t>
            </a:r>
            <a:r>
              <a:rPr lang="en-US" sz="1600" dirty="0" smtClean="0"/>
              <a:t>10.1130/B30497.1</a:t>
            </a:r>
          </a:p>
          <a:p>
            <a:r>
              <a:rPr lang="en-US" sz="1600" dirty="0"/>
              <a:t> Lamb, M.P., J. Nittrouer, D. </a:t>
            </a:r>
            <a:r>
              <a:rPr lang="en-US" sz="1600" dirty="0" err="1"/>
              <a:t>Mohrig</a:t>
            </a:r>
            <a:r>
              <a:rPr lang="en-US" sz="1600" dirty="0"/>
              <a:t>, J. Shaw, 2012, Backwater and river-plume controls on scour upstream of river mouths: Implications for </a:t>
            </a:r>
            <a:r>
              <a:rPr lang="en-US" sz="1600" dirty="0" err="1"/>
              <a:t>fluvio</a:t>
            </a:r>
            <a:r>
              <a:rPr lang="en-US" sz="1600" dirty="0"/>
              <a:t>-deltaic </a:t>
            </a:r>
            <a:r>
              <a:rPr lang="en-US" sz="1600" dirty="0" err="1"/>
              <a:t>morphodynamics</a:t>
            </a:r>
            <a:r>
              <a:rPr lang="en-US" sz="1600" dirty="0"/>
              <a:t>. </a:t>
            </a:r>
            <a:r>
              <a:rPr lang="en-US" sz="1600" i="1" dirty="0"/>
              <a:t>Journal of Geophysical Research Earth Surface</a:t>
            </a:r>
            <a:r>
              <a:rPr lang="en-US" sz="1600" dirty="0"/>
              <a:t>, v. 117, F01002, </a:t>
            </a:r>
            <a:r>
              <a:rPr lang="en-US" sz="1600" dirty="0" smtClean="0"/>
              <a:t>doi:10.1029/2011JF002079</a:t>
            </a:r>
          </a:p>
          <a:p>
            <a:r>
              <a:rPr lang="en-US" sz="1600" dirty="0"/>
              <a:t>*Chatanantavet, P., M. P. Lamb, and J. A. Nittrouer, 2012, Backwater controls on avulsion location on deltas, </a:t>
            </a:r>
            <a:r>
              <a:rPr lang="en-US" sz="1600" i="1" dirty="0" err="1"/>
              <a:t>Geophys</a:t>
            </a:r>
            <a:r>
              <a:rPr lang="en-US" sz="1600" i="1" dirty="0"/>
              <a:t>. Res. </a:t>
            </a:r>
            <a:r>
              <a:rPr lang="en-US" sz="1600" i="1" dirty="0" err="1"/>
              <a:t>Lett</a:t>
            </a:r>
            <a:r>
              <a:rPr lang="en-US" sz="1600" i="1" dirty="0"/>
              <a:t>.</a:t>
            </a:r>
            <a:r>
              <a:rPr lang="en-US" sz="1600" dirty="0"/>
              <a:t>, doi:10.1029/2011GL050197</a:t>
            </a:r>
            <a:r>
              <a:rPr lang="en-US" sz="1600" dirty="0" smtClean="0"/>
              <a:t>.</a:t>
            </a:r>
          </a:p>
          <a:p>
            <a:r>
              <a:rPr lang="en-US" sz="1600" dirty="0"/>
              <a:t>*DiBiase, R.A., *Limaye, A.B., *Scheingross, J.S., Fischer, W.W. and Lamb, M.P., 2013, Deltaic deposits at Aeolis Dorsa: Sedimentary evidence for a large body of water in the northern plains of Mars, J</a:t>
            </a:r>
            <a:r>
              <a:rPr lang="en-US" sz="1600" i="1" dirty="0"/>
              <a:t>ournal of Geophysical Research - Planets</a:t>
            </a:r>
            <a:r>
              <a:rPr lang="en-US" sz="1600" dirty="0"/>
              <a:t>, v. 118, p. 1-18, </a:t>
            </a:r>
            <a:r>
              <a:rPr lang="en-US" sz="1600" dirty="0" err="1"/>
              <a:t>doi</a:t>
            </a:r>
            <a:r>
              <a:rPr lang="en-US" sz="1600" dirty="0"/>
              <a:t>: </a:t>
            </a:r>
            <a:r>
              <a:rPr lang="en-US" sz="1600" dirty="0" smtClean="0"/>
              <a:t>10.1002/jgre.20100</a:t>
            </a:r>
          </a:p>
          <a:p>
            <a:r>
              <a:rPr lang="en-US" sz="1600" dirty="0"/>
              <a:t>*Chatanantavet, P. and Lamb, M.P., </a:t>
            </a:r>
            <a:r>
              <a:rPr lang="en-US" sz="1600" i="1" dirty="0"/>
              <a:t>in review</a:t>
            </a:r>
            <a:r>
              <a:rPr lang="en-US" sz="1600" dirty="0"/>
              <a:t>, Sediment transport and topographic evolution of a coupled river and river-plume system: An experimental and numerical study, </a:t>
            </a:r>
            <a:r>
              <a:rPr lang="en-US" sz="1600" i="1" dirty="0"/>
              <a:t>Journal of Geophysical Research - Earth Surface</a:t>
            </a:r>
            <a:r>
              <a:rPr lang="en-US" sz="1600" dirty="0" smtClean="0"/>
              <a:t>.</a:t>
            </a:r>
          </a:p>
          <a:p>
            <a:endParaRPr lang="en-US" sz="1600" dirty="0"/>
          </a:p>
          <a:p>
            <a:r>
              <a:rPr lang="en-US" sz="1600" dirty="0" smtClean="0"/>
              <a:t>Contact: Michael Lamb</a:t>
            </a:r>
          </a:p>
          <a:p>
            <a:pPr lvl="1"/>
            <a:r>
              <a:rPr lang="en-US" sz="1600" dirty="0" smtClean="0">
                <a:hlinkClick r:id="rId2"/>
              </a:rPr>
              <a:t>mpl@gps.caltech.edu</a:t>
            </a:r>
            <a:endParaRPr lang="en-US" sz="1600" dirty="0" smtClean="0"/>
          </a:p>
          <a:p>
            <a:pPr lvl="1"/>
            <a:r>
              <a:rPr lang="en-US" sz="1600" dirty="0" smtClean="0"/>
              <a:t>PDFs of papers are here: </a:t>
            </a:r>
            <a:r>
              <a:rPr lang="en-US" sz="1600" dirty="0">
                <a:hlinkClick r:id="rId3"/>
              </a:rPr>
              <a:t>http://geomorph.caltech.edu/publications</a:t>
            </a:r>
            <a:endParaRPr lang="en-US" sz="1600" dirty="0"/>
          </a:p>
          <a:p>
            <a:endParaRPr lang="en-US" sz="1400" dirty="0"/>
          </a:p>
        </p:txBody>
      </p:sp>
    </p:spTree>
    <p:extLst>
      <p:ext uri="{BB962C8B-B14F-4D97-AF65-F5344CB8AC3E}">
        <p14:creationId xmlns:p14="http://schemas.microsoft.com/office/powerpoint/2010/main" val="473132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We need theories for delta size</a:t>
            </a:r>
            <a:endParaRPr lang="en-US" dirty="0"/>
          </a:p>
        </p:txBody>
      </p:sp>
      <p:sp>
        <p:nvSpPr>
          <p:cNvPr id="3" name="TextBox 2"/>
          <p:cNvSpPr txBox="1"/>
          <p:nvPr/>
        </p:nvSpPr>
        <p:spPr>
          <a:xfrm>
            <a:off x="163979" y="914400"/>
            <a:ext cx="5029200" cy="5632311"/>
          </a:xfrm>
          <a:prstGeom prst="rect">
            <a:avLst/>
          </a:prstGeom>
          <a:noFill/>
        </p:spPr>
        <p:txBody>
          <a:bodyPr wrap="square" rtlCol="0">
            <a:spAutoFit/>
          </a:bodyPr>
          <a:lstStyle/>
          <a:p>
            <a:r>
              <a:rPr lang="en-US" sz="2000" b="1" dirty="0" smtClean="0">
                <a:latin typeface="Cambria" pitchFamily="18" charset="0"/>
              </a:rPr>
              <a:t>Sustainability</a:t>
            </a:r>
          </a:p>
          <a:p>
            <a:pPr marL="285750" indent="-285750">
              <a:buFont typeface="Arial" pitchFamily="34" charset="0"/>
              <a:buChar char="•"/>
            </a:pPr>
            <a:r>
              <a:rPr lang="en-US" sz="2000" dirty="0" smtClean="0">
                <a:latin typeface="Cambria" pitchFamily="18" charset="0"/>
              </a:rPr>
              <a:t>More than half a billion people </a:t>
            </a:r>
            <a:r>
              <a:rPr lang="en-US" sz="2000" dirty="0">
                <a:latin typeface="Cambria" pitchFamily="18" charset="0"/>
              </a:rPr>
              <a:t>i</a:t>
            </a:r>
            <a:r>
              <a:rPr lang="en-US" sz="2000" dirty="0" smtClean="0">
                <a:latin typeface="Cambria" pitchFamily="18" charset="0"/>
              </a:rPr>
              <a:t>nhabit deltas.  </a:t>
            </a:r>
          </a:p>
          <a:p>
            <a:pPr marL="285750" indent="-285750">
              <a:buFont typeface="Arial" pitchFamily="34" charset="0"/>
              <a:buChar char="•"/>
            </a:pPr>
            <a:r>
              <a:rPr lang="en-US" sz="2000" dirty="0" smtClean="0">
                <a:latin typeface="Cambria" pitchFamily="18" charset="0"/>
              </a:rPr>
              <a:t>Owing to their low slopes, deltas are susceptible to dramatic land loss and storm inundation due to small imbalances in sediment supply, sea-level rise, and land subsidence.</a:t>
            </a:r>
          </a:p>
          <a:p>
            <a:pPr marL="285750" indent="-285750">
              <a:buFont typeface="Arial" pitchFamily="34" charset="0"/>
              <a:buChar char="•"/>
            </a:pPr>
            <a:r>
              <a:rPr lang="en-US" sz="2000" dirty="0" smtClean="0">
                <a:latin typeface="Cambria" pitchFamily="18" charset="0"/>
              </a:rPr>
              <a:t>Sediment is the key natural resource, and we must understand how it is distributed.  </a:t>
            </a:r>
          </a:p>
          <a:p>
            <a:endParaRPr lang="en-US" sz="2000" i="1" dirty="0" smtClean="0">
              <a:latin typeface="Cambria" pitchFamily="18" charset="0"/>
            </a:endParaRPr>
          </a:p>
          <a:p>
            <a:r>
              <a:rPr lang="en-US" sz="2000" b="1" dirty="0" err="1" smtClean="0">
                <a:latin typeface="Cambria" pitchFamily="18" charset="0"/>
              </a:rPr>
              <a:t>Paleo</a:t>
            </a:r>
            <a:r>
              <a:rPr lang="en-US" sz="2000" b="1" dirty="0" smtClean="0">
                <a:latin typeface="Cambria" pitchFamily="18" charset="0"/>
              </a:rPr>
              <a:t>-environmental reconstruction</a:t>
            </a:r>
          </a:p>
          <a:p>
            <a:pPr marL="342900" indent="-342900">
              <a:buFont typeface="Arial" pitchFamily="34" charset="0"/>
              <a:buChar char="•"/>
            </a:pPr>
            <a:r>
              <a:rPr lang="en-US" sz="2000" dirty="0" smtClean="0">
                <a:latin typeface="Cambria" pitchFamily="18" charset="0"/>
              </a:rPr>
              <a:t>What do deltas tell us about past environments, water and habitability on Earth and Mars?</a:t>
            </a:r>
          </a:p>
          <a:p>
            <a:pPr marL="342900" indent="-342900">
              <a:buFont typeface="Arial" pitchFamily="34" charset="0"/>
              <a:buChar char="•"/>
            </a:pPr>
            <a:r>
              <a:rPr lang="en-US" sz="2000" dirty="0" smtClean="0">
                <a:latin typeface="Cambria" pitchFamily="18" charset="0"/>
              </a:rPr>
              <a:t>Do larger deltas indicate more water?</a:t>
            </a:r>
          </a:p>
          <a:p>
            <a:endParaRPr lang="en-US" sz="2000" dirty="0">
              <a:latin typeface="Cambria" pitchFamily="18" charset="0"/>
            </a:endParaRPr>
          </a:p>
          <a:p>
            <a:r>
              <a:rPr lang="en-US" sz="2000" b="1" dirty="0" smtClean="0">
                <a:latin typeface="Cambria" pitchFamily="18" charset="0"/>
              </a:rPr>
              <a:t>What sets delta size?</a:t>
            </a:r>
            <a:endParaRPr lang="en-US" sz="2000" b="1" dirty="0">
              <a:latin typeface="Cambria" pitchFamily="18" charset="0"/>
            </a:endParaRPr>
          </a:p>
        </p:txBody>
      </p:sp>
      <p:pic>
        <p:nvPicPr>
          <p:cNvPr id="522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08419" y="838200"/>
            <a:ext cx="3843413" cy="23279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66959" y="3166182"/>
            <a:ext cx="1954381" cy="369332"/>
          </a:xfrm>
          <a:prstGeom prst="rect">
            <a:avLst/>
          </a:prstGeom>
          <a:noFill/>
        </p:spPr>
        <p:txBody>
          <a:bodyPr wrap="none" rtlCol="0">
            <a:spAutoFit/>
          </a:bodyPr>
          <a:lstStyle/>
          <a:p>
            <a:r>
              <a:rPr lang="en-US" dirty="0" smtClean="0"/>
              <a:t>(Edmonds, 2012)</a:t>
            </a:r>
            <a:endParaRPr lang="en-US" dirty="0"/>
          </a:p>
        </p:txBody>
      </p:sp>
      <p:sp>
        <p:nvSpPr>
          <p:cNvPr id="7" name="TextBox 6"/>
          <p:cNvSpPr txBox="1"/>
          <p:nvPr/>
        </p:nvSpPr>
        <p:spPr>
          <a:xfrm>
            <a:off x="6423912" y="838201"/>
            <a:ext cx="2678628" cy="369332"/>
          </a:xfrm>
          <a:prstGeom prst="rect">
            <a:avLst/>
          </a:prstGeom>
          <a:noFill/>
        </p:spPr>
        <p:txBody>
          <a:bodyPr wrap="square" rtlCol="0">
            <a:spAutoFit/>
          </a:bodyPr>
          <a:lstStyle/>
          <a:p>
            <a:r>
              <a:rPr lang="en-US" dirty="0" smtClean="0"/>
              <a:t>Mississippi Delta, USA</a:t>
            </a:r>
            <a:endParaRPr lang="en-US" dirty="0"/>
          </a:p>
        </p:txBody>
      </p:sp>
      <p:grpSp>
        <p:nvGrpSpPr>
          <p:cNvPr id="9" name="Group 8"/>
          <p:cNvGrpSpPr/>
          <p:nvPr/>
        </p:nvGrpSpPr>
        <p:grpSpPr>
          <a:xfrm>
            <a:off x="5410200" y="3718655"/>
            <a:ext cx="3289103" cy="2825080"/>
            <a:chOff x="4648200" y="1751108"/>
            <a:chExt cx="4080933" cy="3505200"/>
          </a:xfrm>
          <a:effectLst>
            <a:outerShdw blurRad="50800" dist="38100" dir="5400000" algn="t" rotWithShape="0">
              <a:prstClr val="black">
                <a:alpha val="40000"/>
              </a:prstClr>
            </a:outerShdw>
          </a:effectLst>
        </p:grpSpPr>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48200" y="1751108"/>
              <a:ext cx="4080933"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4800600" y="5105400"/>
              <a:ext cx="1752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00600" y="4736068"/>
              <a:ext cx="813043" cy="369332"/>
            </a:xfrm>
            <a:prstGeom prst="rect">
              <a:avLst/>
            </a:prstGeom>
            <a:noFill/>
          </p:spPr>
          <p:txBody>
            <a:bodyPr wrap="none" rtlCol="0">
              <a:spAutoFit/>
            </a:bodyPr>
            <a:lstStyle/>
            <a:p>
              <a:r>
                <a:rPr lang="en-US" dirty="0" smtClean="0">
                  <a:solidFill>
                    <a:schemeClr val="bg1"/>
                  </a:solidFill>
                </a:rPr>
                <a:t>10 km</a:t>
              </a:r>
              <a:endParaRPr lang="en-US" dirty="0">
                <a:solidFill>
                  <a:schemeClr val="bg1"/>
                </a:solidFill>
              </a:endParaRPr>
            </a:p>
          </p:txBody>
        </p:sp>
        <p:sp>
          <p:nvSpPr>
            <p:cNvPr id="13" name="Freeform 12"/>
            <p:cNvSpPr/>
            <p:nvPr/>
          </p:nvSpPr>
          <p:spPr>
            <a:xfrm>
              <a:off x="5194169" y="2281287"/>
              <a:ext cx="829724" cy="2017336"/>
            </a:xfrm>
            <a:custGeom>
              <a:avLst/>
              <a:gdLst>
                <a:gd name="connsiteX0" fmla="*/ 0 w 829724"/>
                <a:gd name="connsiteY0" fmla="*/ 2017336 h 2017336"/>
                <a:gd name="connsiteX1" fmla="*/ 94268 w 829724"/>
                <a:gd name="connsiteY1" fmla="*/ 1998482 h 2017336"/>
                <a:gd name="connsiteX2" fmla="*/ 131975 w 829724"/>
                <a:gd name="connsiteY2" fmla="*/ 1979628 h 2017336"/>
                <a:gd name="connsiteX3" fmla="*/ 188536 w 829724"/>
                <a:gd name="connsiteY3" fmla="*/ 1960775 h 2017336"/>
                <a:gd name="connsiteX4" fmla="*/ 226243 w 829724"/>
                <a:gd name="connsiteY4" fmla="*/ 1941921 h 2017336"/>
                <a:gd name="connsiteX5" fmla="*/ 282804 w 829724"/>
                <a:gd name="connsiteY5" fmla="*/ 1923068 h 2017336"/>
                <a:gd name="connsiteX6" fmla="*/ 320511 w 829724"/>
                <a:gd name="connsiteY6" fmla="*/ 1904214 h 2017336"/>
                <a:gd name="connsiteX7" fmla="*/ 433633 w 829724"/>
                <a:gd name="connsiteY7" fmla="*/ 1866507 h 2017336"/>
                <a:gd name="connsiteX8" fmla="*/ 509047 w 829724"/>
                <a:gd name="connsiteY8" fmla="*/ 1809946 h 2017336"/>
                <a:gd name="connsiteX9" fmla="*/ 584462 w 829724"/>
                <a:gd name="connsiteY9" fmla="*/ 1772239 h 2017336"/>
                <a:gd name="connsiteX10" fmla="*/ 622169 w 829724"/>
                <a:gd name="connsiteY10" fmla="*/ 1734532 h 2017336"/>
                <a:gd name="connsiteX11" fmla="*/ 659876 w 829724"/>
                <a:gd name="connsiteY11" fmla="*/ 1715678 h 2017336"/>
                <a:gd name="connsiteX12" fmla="*/ 716437 w 829724"/>
                <a:gd name="connsiteY12" fmla="*/ 1659117 h 2017336"/>
                <a:gd name="connsiteX13" fmla="*/ 791852 w 829724"/>
                <a:gd name="connsiteY13" fmla="*/ 1206631 h 2017336"/>
                <a:gd name="connsiteX14" fmla="*/ 810705 w 829724"/>
                <a:gd name="connsiteY14" fmla="*/ 999241 h 2017336"/>
                <a:gd name="connsiteX15" fmla="*/ 829559 w 829724"/>
                <a:gd name="connsiteY15" fmla="*/ 0 h 201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724" h="2017336">
                  <a:moveTo>
                    <a:pt x="0" y="2017336"/>
                  </a:moveTo>
                  <a:cubicBezTo>
                    <a:pt x="31423" y="2011051"/>
                    <a:pt x="63456" y="2007286"/>
                    <a:pt x="94268" y="1998482"/>
                  </a:cubicBezTo>
                  <a:cubicBezTo>
                    <a:pt x="107780" y="1994621"/>
                    <a:pt x="118927" y="1984847"/>
                    <a:pt x="131975" y="1979628"/>
                  </a:cubicBezTo>
                  <a:cubicBezTo>
                    <a:pt x="150427" y="1972247"/>
                    <a:pt x="170084" y="1968156"/>
                    <a:pt x="188536" y="1960775"/>
                  </a:cubicBezTo>
                  <a:cubicBezTo>
                    <a:pt x="201584" y="1955556"/>
                    <a:pt x="213195" y="1947140"/>
                    <a:pt x="226243" y="1941921"/>
                  </a:cubicBezTo>
                  <a:cubicBezTo>
                    <a:pt x="244695" y="1934540"/>
                    <a:pt x="264352" y="1930449"/>
                    <a:pt x="282804" y="1923068"/>
                  </a:cubicBezTo>
                  <a:cubicBezTo>
                    <a:pt x="295852" y="1917849"/>
                    <a:pt x="307353" y="1909148"/>
                    <a:pt x="320511" y="1904214"/>
                  </a:cubicBezTo>
                  <a:cubicBezTo>
                    <a:pt x="357727" y="1890258"/>
                    <a:pt x="398082" y="1884283"/>
                    <a:pt x="433633" y="1866507"/>
                  </a:cubicBezTo>
                  <a:cubicBezTo>
                    <a:pt x="562580" y="1802032"/>
                    <a:pt x="366103" y="1905241"/>
                    <a:pt x="509047" y="1809946"/>
                  </a:cubicBezTo>
                  <a:cubicBezTo>
                    <a:pt x="532432" y="1794356"/>
                    <a:pt x="584462" y="1772239"/>
                    <a:pt x="584462" y="1772239"/>
                  </a:cubicBezTo>
                  <a:cubicBezTo>
                    <a:pt x="597031" y="1759670"/>
                    <a:pt x="607949" y="1745197"/>
                    <a:pt x="622169" y="1734532"/>
                  </a:cubicBezTo>
                  <a:cubicBezTo>
                    <a:pt x="633411" y="1726100"/>
                    <a:pt x="649939" y="1725615"/>
                    <a:pt x="659876" y="1715678"/>
                  </a:cubicBezTo>
                  <a:cubicBezTo>
                    <a:pt x="735291" y="1640263"/>
                    <a:pt x="615885" y="1709394"/>
                    <a:pt x="716437" y="1659117"/>
                  </a:cubicBezTo>
                  <a:cubicBezTo>
                    <a:pt x="809633" y="1472725"/>
                    <a:pt x="755850" y="1602663"/>
                    <a:pt x="791852" y="1206631"/>
                  </a:cubicBezTo>
                  <a:lnTo>
                    <a:pt x="810705" y="999241"/>
                  </a:lnTo>
                  <a:cubicBezTo>
                    <a:pt x="832790" y="226289"/>
                    <a:pt x="829559" y="559413"/>
                    <a:pt x="829559"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307291" y="4521693"/>
              <a:ext cx="3054284" cy="323707"/>
            </a:xfrm>
            <a:custGeom>
              <a:avLst/>
              <a:gdLst>
                <a:gd name="connsiteX0" fmla="*/ 0 w 3054284"/>
                <a:gd name="connsiteY0" fmla="*/ 229416 h 323707"/>
                <a:gd name="connsiteX1" fmla="*/ 94268 w 3054284"/>
                <a:gd name="connsiteY1" fmla="*/ 210563 h 323707"/>
                <a:gd name="connsiteX2" fmla="*/ 169682 w 3054284"/>
                <a:gd name="connsiteY2" fmla="*/ 172855 h 323707"/>
                <a:gd name="connsiteX3" fmla="*/ 301657 w 3054284"/>
                <a:gd name="connsiteY3" fmla="*/ 116295 h 323707"/>
                <a:gd name="connsiteX4" fmla="*/ 433633 w 3054284"/>
                <a:gd name="connsiteY4" fmla="*/ 78587 h 323707"/>
                <a:gd name="connsiteX5" fmla="*/ 509047 w 3054284"/>
                <a:gd name="connsiteY5" fmla="*/ 40880 h 323707"/>
                <a:gd name="connsiteX6" fmla="*/ 546754 w 3054284"/>
                <a:gd name="connsiteY6" fmla="*/ 22027 h 323707"/>
                <a:gd name="connsiteX7" fmla="*/ 810705 w 3054284"/>
                <a:gd name="connsiteY7" fmla="*/ 3173 h 323707"/>
                <a:gd name="connsiteX8" fmla="*/ 1112363 w 3054284"/>
                <a:gd name="connsiteY8" fmla="*/ 22027 h 323707"/>
                <a:gd name="connsiteX9" fmla="*/ 1225484 w 3054284"/>
                <a:gd name="connsiteY9" fmla="*/ 59734 h 323707"/>
                <a:gd name="connsiteX10" fmla="*/ 1282045 w 3054284"/>
                <a:gd name="connsiteY10" fmla="*/ 78587 h 323707"/>
                <a:gd name="connsiteX11" fmla="*/ 1376313 w 3054284"/>
                <a:gd name="connsiteY11" fmla="*/ 116295 h 323707"/>
                <a:gd name="connsiteX12" fmla="*/ 1659117 w 3054284"/>
                <a:gd name="connsiteY12" fmla="*/ 154002 h 323707"/>
                <a:gd name="connsiteX13" fmla="*/ 1696824 w 3054284"/>
                <a:gd name="connsiteY13" fmla="*/ 172855 h 323707"/>
                <a:gd name="connsiteX14" fmla="*/ 1866507 w 3054284"/>
                <a:gd name="connsiteY14" fmla="*/ 210563 h 323707"/>
                <a:gd name="connsiteX15" fmla="*/ 1941921 w 3054284"/>
                <a:gd name="connsiteY15" fmla="*/ 229416 h 323707"/>
                <a:gd name="connsiteX16" fmla="*/ 2036189 w 3054284"/>
                <a:gd name="connsiteY16" fmla="*/ 248270 h 323707"/>
                <a:gd name="connsiteX17" fmla="*/ 2187018 w 3054284"/>
                <a:gd name="connsiteY17" fmla="*/ 285977 h 323707"/>
                <a:gd name="connsiteX18" fmla="*/ 2356701 w 3054284"/>
                <a:gd name="connsiteY18" fmla="*/ 304831 h 323707"/>
                <a:gd name="connsiteX19" fmla="*/ 3054284 w 3054284"/>
                <a:gd name="connsiteY19" fmla="*/ 323684 h 32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4284" h="323707">
                  <a:moveTo>
                    <a:pt x="0" y="229416"/>
                  </a:moveTo>
                  <a:cubicBezTo>
                    <a:pt x="31423" y="223132"/>
                    <a:pt x="63868" y="220697"/>
                    <a:pt x="94268" y="210563"/>
                  </a:cubicBezTo>
                  <a:cubicBezTo>
                    <a:pt x="120931" y="201675"/>
                    <a:pt x="143019" y="181742"/>
                    <a:pt x="169682" y="172855"/>
                  </a:cubicBezTo>
                  <a:cubicBezTo>
                    <a:pt x="252906" y="145115"/>
                    <a:pt x="208468" y="162890"/>
                    <a:pt x="301657" y="116295"/>
                  </a:cubicBezTo>
                  <a:cubicBezTo>
                    <a:pt x="347239" y="93504"/>
                    <a:pt x="385304" y="96710"/>
                    <a:pt x="433633" y="78587"/>
                  </a:cubicBezTo>
                  <a:cubicBezTo>
                    <a:pt x="459949" y="68719"/>
                    <a:pt x="483909" y="53449"/>
                    <a:pt x="509047" y="40880"/>
                  </a:cubicBezTo>
                  <a:lnTo>
                    <a:pt x="546754" y="22027"/>
                  </a:lnTo>
                  <a:cubicBezTo>
                    <a:pt x="625650" y="-17420"/>
                    <a:pt x="722721" y="9458"/>
                    <a:pt x="810705" y="3173"/>
                  </a:cubicBezTo>
                  <a:cubicBezTo>
                    <a:pt x="911258" y="9458"/>
                    <a:pt x="1012114" y="12002"/>
                    <a:pt x="1112363" y="22027"/>
                  </a:cubicBezTo>
                  <a:cubicBezTo>
                    <a:pt x="1194315" y="30222"/>
                    <a:pt x="1168449" y="36920"/>
                    <a:pt x="1225484" y="59734"/>
                  </a:cubicBezTo>
                  <a:cubicBezTo>
                    <a:pt x="1243936" y="67115"/>
                    <a:pt x="1263593" y="71206"/>
                    <a:pt x="1282045" y="78587"/>
                  </a:cubicBezTo>
                  <a:cubicBezTo>
                    <a:pt x="1337851" y="100909"/>
                    <a:pt x="1305963" y="100662"/>
                    <a:pt x="1376313" y="116295"/>
                  </a:cubicBezTo>
                  <a:cubicBezTo>
                    <a:pt x="1460932" y="135099"/>
                    <a:pt x="1577441" y="144927"/>
                    <a:pt x="1659117" y="154002"/>
                  </a:cubicBezTo>
                  <a:cubicBezTo>
                    <a:pt x="1671686" y="160286"/>
                    <a:pt x="1683493" y="168411"/>
                    <a:pt x="1696824" y="172855"/>
                  </a:cubicBezTo>
                  <a:cubicBezTo>
                    <a:pt x="1742805" y="188182"/>
                    <a:pt x="1821677" y="200601"/>
                    <a:pt x="1866507" y="210563"/>
                  </a:cubicBezTo>
                  <a:cubicBezTo>
                    <a:pt x="1891802" y="216184"/>
                    <a:pt x="1916626" y="223795"/>
                    <a:pt x="1941921" y="229416"/>
                  </a:cubicBezTo>
                  <a:cubicBezTo>
                    <a:pt x="1973203" y="236368"/>
                    <a:pt x="2005101" y="240498"/>
                    <a:pt x="2036189" y="248270"/>
                  </a:cubicBezTo>
                  <a:cubicBezTo>
                    <a:pt x="2153154" y="277511"/>
                    <a:pt x="2024884" y="262815"/>
                    <a:pt x="2187018" y="285977"/>
                  </a:cubicBezTo>
                  <a:cubicBezTo>
                    <a:pt x="2243355" y="294025"/>
                    <a:pt x="2299867" y="301916"/>
                    <a:pt x="2356701" y="304831"/>
                  </a:cubicBezTo>
                  <a:cubicBezTo>
                    <a:pt x="2752915" y="325150"/>
                    <a:pt x="2783425" y="323684"/>
                    <a:pt x="3054284" y="323684"/>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5410200" y="3696801"/>
            <a:ext cx="2929007" cy="369332"/>
          </a:xfrm>
          <a:prstGeom prst="rect">
            <a:avLst/>
          </a:prstGeom>
          <a:noFill/>
        </p:spPr>
        <p:txBody>
          <a:bodyPr wrap="none" rtlCol="0">
            <a:spAutoFit/>
          </a:bodyPr>
          <a:lstStyle/>
          <a:p>
            <a:r>
              <a:rPr lang="en-US" dirty="0" smtClean="0">
                <a:solidFill>
                  <a:schemeClr val="bg1"/>
                </a:solidFill>
              </a:rPr>
              <a:t>Aeolis Dorsa Region, Mars</a:t>
            </a:r>
            <a:endParaRPr lang="en-US" dirty="0">
              <a:solidFill>
                <a:schemeClr val="bg1"/>
              </a:solidFill>
            </a:endParaRPr>
          </a:p>
        </p:txBody>
      </p:sp>
      <p:sp>
        <p:nvSpPr>
          <p:cNvPr id="4" name="TextBox 3"/>
          <p:cNvSpPr txBox="1"/>
          <p:nvPr/>
        </p:nvSpPr>
        <p:spPr>
          <a:xfrm>
            <a:off x="7232491" y="6260068"/>
            <a:ext cx="1454309" cy="369332"/>
          </a:xfrm>
          <a:prstGeom prst="rect">
            <a:avLst/>
          </a:prstGeom>
          <a:noFill/>
        </p:spPr>
        <p:txBody>
          <a:bodyPr wrap="none" rtlCol="0">
            <a:spAutoFit/>
          </a:bodyPr>
          <a:lstStyle/>
          <a:p>
            <a:r>
              <a:rPr lang="en-US" dirty="0" smtClean="0">
                <a:solidFill>
                  <a:schemeClr val="bg1"/>
                </a:solidFill>
              </a:rPr>
              <a:t>NASA / ESA</a:t>
            </a:r>
            <a:endParaRPr lang="en-US" dirty="0">
              <a:solidFill>
                <a:schemeClr val="bg1"/>
              </a:solidFill>
            </a:endParaRPr>
          </a:p>
        </p:txBody>
      </p:sp>
    </p:spTree>
    <p:extLst>
      <p:ext uri="{BB962C8B-B14F-4D97-AF65-F5344CB8AC3E}">
        <p14:creationId xmlns:p14="http://schemas.microsoft.com/office/powerpoint/2010/main" val="3307297036"/>
      </p:ext>
    </p:extLst>
  </p:cSld>
  <p:clrMapOvr>
    <a:masterClrMapping/>
  </p:clrMapOvr>
  <mc:AlternateContent xmlns:mc="http://schemas.openxmlformats.org/markup-compatibility/2006" xmlns:p14="http://schemas.microsoft.com/office/powerpoint/2010/main">
    <mc:Choice Requires="p14">
      <p:transition spd="slow" p14:dur="2000" advTm="80472"/>
    </mc:Choice>
    <mc:Fallback xmlns="">
      <p:transition spd="slow" advTm="8047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75" y="-77049"/>
            <a:ext cx="8229600" cy="1143000"/>
          </a:xfrm>
        </p:spPr>
        <p:txBody>
          <a:bodyPr/>
          <a:lstStyle/>
          <a:p>
            <a:r>
              <a:rPr lang="en-US" dirty="0" smtClean="0"/>
              <a:t>Avulsion is the main process that sets delta size</a:t>
            </a:r>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054876"/>
            <a:ext cx="7543799" cy="2283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14400" y="3048000"/>
            <a:ext cx="1877437" cy="369332"/>
          </a:xfrm>
          <a:prstGeom prst="rect">
            <a:avLst/>
          </a:prstGeom>
          <a:noFill/>
        </p:spPr>
        <p:txBody>
          <a:bodyPr wrap="none" rtlCol="0">
            <a:spAutoFit/>
          </a:bodyPr>
          <a:lstStyle/>
          <a:p>
            <a:r>
              <a:rPr lang="en-US" dirty="0" smtClean="0"/>
              <a:t>Jerolmack, 2009</a:t>
            </a:r>
            <a:endParaRPr lang="en-US" dirty="0"/>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505200"/>
            <a:ext cx="3429000" cy="30930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7793" y="3810000"/>
            <a:ext cx="4018506" cy="853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858000" y="5867400"/>
            <a:ext cx="1497526" cy="307777"/>
          </a:xfrm>
          <a:prstGeom prst="rect">
            <a:avLst/>
          </a:prstGeom>
          <a:noFill/>
        </p:spPr>
        <p:txBody>
          <a:bodyPr wrap="none" rtlCol="0">
            <a:spAutoFit/>
          </a:bodyPr>
          <a:lstStyle/>
          <a:p>
            <a:r>
              <a:rPr lang="en-US" sz="1400" dirty="0" smtClean="0"/>
              <a:t>Jerolmack, 2009</a:t>
            </a:r>
            <a:endParaRPr lang="en-US" sz="1400" dirty="0"/>
          </a:p>
        </p:txBody>
      </p:sp>
      <p:sp>
        <p:nvSpPr>
          <p:cNvPr id="9" name="TextBox 8"/>
          <p:cNvSpPr txBox="1"/>
          <p:nvPr/>
        </p:nvSpPr>
        <p:spPr>
          <a:xfrm>
            <a:off x="429637" y="4880357"/>
            <a:ext cx="47244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200" dirty="0" smtClean="0"/>
              <a:t>Avulsion timescale (</a:t>
            </a:r>
            <a:r>
              <a:rPr lang="en-US" sz="2200" i="1" dirty="0" smtClean="0"/>
              <a:t>T</a:t>
            </a:r>
            <a:r>
              <a:rPr lang="en-US" sz="2200" i="1" baseline="-25000" dirty="0" smtClean="0"/>
              <a:t>A</a:t>
            </a:r>
            <a:r>
              <a:rPr lang="en-US" sz="2200" dirty="0" smtClean="0"/>
              <a:t>) is set by the time to fill ~ 1 channel depth</a:t>
            </a:r>
            <a:endParaRPr lang="en-US" sz="2200" baseline="-25000" dirty="0"/>
          </a:p>
        </p:txBody>
      </p:sp>
      <p:sp>
        <p:nvSpPr>
          <p:cNvPr id="10" name="TextBox 9"/>
          <p:cNvSpPr txBox="1"/>
          <p:nvPr/>
        </p:nvSpPr>
        <p:spPr>
          <a:xfrm>
            <a:off x="300031" y="6128266"/>
            <a:ext cx="3872535" cy="307777"/>
          </a:xfrm>
          <a:prstGeom prst="rect">
            <a:avLst/>
          </a:prstGeom>
          <a:noFill/>
        </p:spPr>
        <p:txBody>
          <a:bodyPr wrap="none" rtlCol="0">
            <a:spAutoFit/>
          </a:bodyPr>
          <a:lstStyle/>
          <a:p>
            <a:r>
              <a:rPr lang="en-US" sz="1400" dirty="0" smtClean="0"/>
              <a:t>(</a:t>
            </a:r>
            <a:r>
              <a:rPr lang="en-US" sz="1400" dirty="0" err="1" smtClean="0"/>
              <a:t>Tornqvist</a:t>
            </a:r>
            <a:r>
              <a:rPr lang="en-US" sz="1400" dirty="0" smtClean="0"/>
              <a:t>, 1993; Jerolmack and Mohrig, 2007)</a:t>
            </a:r>
            <a:endParaRPr lang="en-US" sz="1400" dirty="0"/>
          </a:p>
        </p:txBody>
      </p:sp>
    </p:spTree>
    <p:extLst>
      <p:ext uri="{BB962C8B-B14F-4D97-AF65-F5344CB8AC3E}">
        <p14:creationId xmlns:p14="http://schemas.microsoft.com/office/powerpoint/2010/main" val="2145501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99" y="0"/>
            <a:ext cx="8524875" cy="1143000"/>
          </a:xfrm>
        </p:spPr>
        <p:txBody>
          <a:bodyPr>
            <a:noAutofit/>
          </a:bodyPr>
          <a:lstStyle/>
          <a:p>
            <a:r>
              <a:rPr lang="en-US" dirty="0" smtClean="0"/>
              <a:t>A worldwide data compilation suggests that delta size is set by backwater dynamics.</a:t>
            </a:r>
            <a:endParaRPr lang="en-US" dirty="0"/>
          </a:p>
        </p:txBody>
      </p:sp>
      <p:sp>
        <p:nvSpPr>
          <p:cNvPr id="5" name="Text Box 6"/>
          <p:cNvSpPr txBox="1">
            <a:spLocks noChangeArrowheads="1"/>
          </p:cNvSpPr>
          <p:nvPr/>
        </p:nvSpPr>
        <p:spPr bwMode="auto">
          <a:xfrm>
            <a:off x="326319" y="5435585"/>
            <a:ext cx="273367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1" hangingPunct="1"/>
            <a:r>
              <a:rPr lang="en-US" sz="1400" b="0" dirty="0" smtClean="0"/>
              <a:t>(Jerolmack and Swenson, 2007)</a:t>
            </a:r>
            <a:endParaRPr lang="en-US" sz="1400" b="0" dirty="0"/>
          </a:p>
        </p:txBody>
      </p:sp>
      <p:pic>
        <p:nvPicPr>
          <p:cNvPr id="6" name="Picture 3"/>
          <p:cNvPicPr>
            <a:picLocks noChangeAspect="1" noChangeArrowheads="1"/>
          </p:cNvPicPr>
          <p:nvPr/>
        </p:nvPicPr>
        <p:blipFill>
          <a:blip r:embed="rId2" cstate="print"/>
          <a:srcRect/>
          <a:stretch>
            <a:fillRect/>
          </a:stretch>
        </p:blipFill>
        <p:spPr bwMode="auto">
          <a:xfrm>
            <a:off x="81958" y="1347008"/>
            <a:ext cx="3222396" cy="4088577"/>
          </a:xfrm>
          <a:prstGeom prst="rect">
            <a:avLst/>
          </a:prstGeom>
          <a:ln>
            <a:headEnd/>
            <a:tailEnd/>
          </a:ln>
        </p:spPr>
        <p:style>
          <a:lnRef idx="1">
            <a:schemeClr val="dk1"/>
          </a:lnRef>
          <a:fillRef idx="2">
            <a:schemeClr val="dk1"/>
          </a:fillRef>
          <a:effectRef idx="1">
            <a:schemeClr val="dk1"/>
          </a:effectRef>
          <a:fontRef idx="minor">
            <a:schemeClr val="dk1"/>
          </a:fontRef>
        </p:style>
      </p:pic>
      <p:grpSp>
        <p:nvGrpSpPr>
          <p:cNvPr id="3" name="Group 2"/>
          <p:cNvGrpSpPr/>
          <p:nvPr/>
        </p:nvGrpSpPr>
        <p:grpSpPr>
          <a:xfrm>
            <a:off x="3581400" y="1524000"/>
            <a:ext cx="5309839" cy="3850060"/>
            <a:chOff x="4191000" y="1765111"/>
            <a:chExt cx="4624039" cy="335280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1000" y="1765111"/>
              <a:ext cx="4624039" cy="3352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105400" y="20574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231378" y="5383957"/>
            <a:ext cx="3684022" cy="307777"/>
          </a:xfrm>
          <a:prstGeom prst="rect">
            <a:avLst/>
          </a:prstGeom>
        </p:spPr>
        <p:txBody>
          <a:bodyPr wrap="none">
            <a:spAutoFit/>
          </a:bodyPr>
          <a:lstStyle/>
          <a:p>
            <a:r>
              <a:rPr lang="en-US" sz="1400" dirty="0" smtClean="0"/>
              <a:t>(Chatanantavet, Lamb and Nittrouer, 2012)</a:t>
            </a:r>
            <a:endParaRPr lang="en-US" sz="1400" dirty="0"/>
          </a:p>
        </p:txBody>
      </p:sp>
      <p:sp>
        <p:nvSpPr>
          <p:cNvPr id="7" name="TextBox 6"/>
          <p:cNvSpPr txBox="1"/>
          <p:nvPr/>
        </p:nvSpPr>
        <p:spPr>
          <a:xfrm>
            <a:off x="2209800" y="6096000"/>
            <a:ext cx="4532010"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smtClean="0"/>
              <a:t>Why does this correlation exist?</a:t>
            </a:r>
            <a:endParaRPr lang="en-US" sz="2400" dirty="0"/>
          </a:p>
        </p:txBody>
      </p:sp>
      <p:sp>
        <p:nvSpPr>
          <p:cNvPr id="8" name="Rectangle 7"/>
          <p:cNvSpPr/>
          <p:nvPr/>
        </p:nvSpPr>
        <p:spPr>
          <a:xfrm>
            <a:off x="6781800" y="4114800"/>
            <a:ext cx="1371600" cy="430887"/>
          </a:xfrm>
          <a:prstGeom prst="rect">
            <a:avLst/>
          </a:prstGeom>
          <a:ln/>
          <a:effectLst/>
        </p:spPr>
        <p:style>
          <a:lnRef idx="1">
            <a:schemeClr val="dk1"/>
          </a:lnRef>
          <a:fillRef idx="2">
            <a:schemeClr val="dk1"/>
          </a:fillRef>
          <a:effectRef idx="1">
            <a:schemeClr val="dk1"/>
          </a:effectRef>
          <a:fontRef idx="minor">
            <a:schemeClr val="dk1"/>
          </a:fontRef>
        </p:style>
        <p:txBody>
          <a:bodyPr wrap="square">
            <a:spAutoFit/>
          </a:bodyPr>
          <a:lstStyle/>
          <a:p>
            <a:r>
              <a:rPr lang="en-US" sz="2200" i="1" dirty="0" err="1" smtClean="0"/>
              <a:t>L</a:t>
            </a:r>
            <a:r>
              <a:rPr lang="en-US" sz="2200" i="1" baseline="-25000" dirty="0" err="1" smtClean="0"/>
              <a:t>b</a:t>
            </a:r>
            <a:r>
              <a:rPr lang="en-US" sz="2200" dirty="0" smtClean="0"/>
              <a:t> </a:t>
            </a:r>
            <a:r>
              <a:rPr lang="en-US" sz="2200" dirty="0"/>
              <a:t>= </a:t>
            </a:r>
            <a:r>
              <a:rPr lang="en-US" sz="2200" i="1" dirty="0" smtClean="0"/>
              <a:t>h</a:t>
            </a:r>
            <a:r>
              <a:rPr lang="en-US" sz="2200" dirty="0" smtClean="0"/>
              <a:t> </a:t>
            </a:r>
            <a:r>
              <a:rPr lang="en-US" sz="2200" dirty="0"/>
              <a:t>/ </a:t>
            </a:r>
            <a:r>
              <a:rPr lang="en-US" sz="2200" i="1" dirty="0" smtClean="0"/>
              <a:t>S</a:t>
            </a:r>
            <a:endParaRPr lang="en-US" sz="2200" i="1" baseline="-25000" dirty="0"/>
          </a:p>
        </p:txBody>
      </p:sp>
    </p:spTree>
    <p:extLst>
      <p:ext uri="{BB962C8B-B14F-4D97-AF65-F5344CB8AC3E}">
        <p14:creationId xmlns:p14="http://schemas.microsoft.com/office/powerpoint/2010/main" val="1711587575"/>
      </p:ext>
    </p:extLst>
  </p:cSld>
  <p:clrMapOvr>
    <a:masterClrMapping/>
  </p:clrMapOvr>
  <mc:AlternateContent xmlns:mc="http://schemas.openxmlformats.org/markup-compatibility/2006" xmlns:p14="http://schemas.microsoft.com/office/powerpoint/2010/main">
    <mc:Choice Requires="p14">
      <p:transition spd="slow" p14:dur="2000" advTm="33641"/>
    </mc:Choice>
    <mc:Fallback xmlns="">
      <p:transition spd="slow" advTm="3364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4532"/>
            <a:ext cx="8229600" cy="1143000"/>
          </a:xfrm>
        </p:spPr>
        <p:txBody>
          <a:bodyPr/>
          <a:lstStyle/>
          <a:p>
            <a:r>
              <a:rPr lang="en-US" dirty="0" smtClean="0"/>
              <a:t>Outline: Backwater and delta size</a:t>
            </a:r>
            <a:endParaRPr lang="en-US" dirty="0"/>
          </a:p>
        </p:txBody>
      </p:sp>
      <p:pic>
        <p:nvPicPr>
          <p:cNvPr id="4" name="Picture 8" descr="backwater_cartoon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6351" y="1447800"/>
            <a:ext cx="3488999" cy="1981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29114" y="1485900"/>
            <a:ext cx="4357686" cy="1905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02467" y="4135225"/>
            <a:ext cx="3786891" cy="2341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078468"/>
            <a:ext cx="4079449" cy="369332"/>
          </a:xfrm>
          <a:prstGeom prst="rect">
            <a:avLst/>
          </a:prstGeom>
          <a:noFill/>
        </p:spPr>
        <p:txBody>
          <a:bodyPr wrap="square" rtlCol="0">
            <a:spAutoFit/>
          </a:bodyPr>
          <a:lstStyle/>
          <a:p>
            <a:r>
              <a:rPr lang="en-US" dirty="0" smtClean="0"/>
              <a:t>1. Introduction to backwater dynamics</a:t>
            </a:r>
            <a:endParaRPr lang="en-US" dirty="0"/>
          </a:p>
        </p:txBody>
      </p:sp>
      <p:sp>
        <p:nvSpPr>
          <p:cNvPr id="11" name="TextBox 10"/>
          <p:cNvSpPr txBox="1"/>
          <p:nvPr/>
        </p:nvSpPr>
        <p:spPr>
          <a:xfrm>
            <a:off x="4268718" y="1094965"/>
            <a:ext cx="4570482" cy="369332"/>
          </a:xfrm>
          <a:prstGeom prst="rect">
            <a:avLst/>
          </a:prstGeom>
          <a:noFill/>
        </p:spPr>
        <p:txBody>
          <a:bodyPr wrap="none" rtlCol="0">
            <a:spAutoFit/>
          </a:bodyPr>
          <a:lstStyle/>
          <a:p>
            <a:r>
              <a:rPr lang="en-US" dirty="0"/>
              <a:t>2</a:t>
            </a:r>
            <a:r>
              <a:rPr lang="en-US" dirty="0" smtClean="0"/>
              <a:t>. Numerical model and flume experiments</a:t>
            </a:r>
            <a:endParaRPr lang="en-US" dirty="0"/>
          </a:p>
        </p:txBody>
      </p:sp>
      <p:sp>
        <p:nvSpPr>
          <p:cNvPr id="12" name="TextBox 11"/>
          <p:cNvSpPr txBox="1"/>
          <p:nvPr/>
        </p:nvSpPr>
        <p:spPr>
          <a:xfrm>
            <a:off x="370002" y="3593068"/>
            <a:ext cx="3633628" cy="369332"/>
          </a:xfrm>
          <a:prstGeom prst="rect">
            <a:avLst/>
          </a:prstGeom>
          <a:noFill/>
        </p:spPr>
        <p:txBody>
          <a:bodyPr wrap="square" rtlCol="0">
            <a:spAutoFit/>
          </a:bodyPr>
          <a:lstStyle/>
          <a:p>
            <a:r>
              <a:rPr lang="en-US" dirty="0" smtClean="0"/>
              <a:t>3. Application to Mississippi Delta</a:t>
            </a:r>
            <a:endParaRPr lang="en-US" dirty="0"/>
          </a:p>
        </p:txBody>
      </p:sp>
      <p:sp>
        <p:nvSpPr>
          <p:cNvPr id="13" name="TextBox 12"/>
          <p:cNvSpPr txBox="1"/>
          <p:nvPr/>
        </p:nvSpPr>
        <p:spPr>
          <a:xfrm>
            <a:off x="4495800" y="3593068"/>
            <a:ext cx="2390463" cy="369332"/>
          </a:xfrm>
          <a:prstGeom prst="rect">
            <a:avLst/>
          </a:prstGeom>
          <a:noFill/>
        </p:spPr>
        <p:txBody>
          <a:bodyPr wrap="none" rtlCol="0">
            <a:spAutoFit/>
          </a:bodyPr>
          <a:lstStyle/>
          <a:p>
            <a:r>
              <a:rPr lang="en-US" dirty="0" smtClean="0"/>
              <a:t>4. Application to Mars</a:t>
            </a:r>
            <a:endParaRPr lang="en-US" dirty="0"/>
          </a:p>
        </p:txBody>
      </p:sp>
      <p:pic>
        <p:nvPicPr>
          <p:cNvPr id="14" name="Picture 4" descr="mississippi_river_birds_foot_delta_line00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282" y="4109777"/>
            <a:ext cx="3535348" cy="23672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14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4" y="152400"/>
            <a:ext cx="8632825" cy="1143000"/>
          </a:xfrm>
        </p:spPr>
        <p:txBody>
          <a:bodyPr>
            <a:normAutofit/>
          </a:bodyPr>
          <a:lstStyle/>
          <a:p>
            <a:r>
              <a:rPr lang="en-US" dirty="0" smtClean="0"/>
              <a:t>Normal flow approximation for fluvial hydraulics and sediment transport</a:t>
            </a:r>
            <a:endParaRPr lang="en-US" dirty="0"/>
          </a:p>
        </p:txBody>
      </p:sp>
      <p:pic>
        <p:nvPicPr>
          <p:cNvPr id="4" name="Picture 17" descr="river2_l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420411"/>
            <a:ext cx="4030662" cy="2400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152400" y="3453999"/>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l" eaLnBrk="1" hangingPunct="1"/>
            <a:r>
              <a:rPr lang="en-US" sz="1800" b="1">
                <a:solidFill>
                  <a:schemeClr val="bg1"/>
                </a:solidFill>
              </a:rPr>
              <a:t>Russian River, CA</a:t>
            </a:r>
          </a:p>
        </p:txBody>
      </p:sp>
      <p:pic>
        <p:nvPicPr>
          <p:cNvPr id="40962" name="Picture 2" descr="C:\Users\lamb-xps\Desktop\Normal Flow.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43400" y="1371600"/>
            <a:ext cx="4648200" cy="2504932"/>
          </a:xfrm>
          <a:prstGeom prst="rect">
            <a:avLst/>
          </a:prstGeom>
          <a:solidFill>
            <a:schemeClr val="bg1"/>
          </a:solidFill>
          <a:ln>
            <a:solidFill>
              <a:schemeClr val="tx1"/>
            </a:solidFill>
          </a:ln>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53692966"/>
              </p:ext>
            </p:extLst>
          </p:nvPr>
        </p:nvGraphicFramePr>
        <p:xfrm>
          <a:off x="5567415" y="4114800"/>
          <a:ext cx="2200169" cy="750769"/>
        </p:xfrm>
        <a:graphic>
          <a:graphicData uri="http://schemas.openxmlformats.org/presentationml/2006/ole">
            <mc:AlternateContent xmlns:mc="http://schemas.openxmlformats.org/markup-compatibility/2006">
              <mc:Choice xmlns:v="urn:schemas-microsoft-com:vml" Requires="v">
                <p:oleObj spid="_x0000_s41111" name="Equation" r:id="rId5" imgW="672808" imgH="228501" progId="Equation.DSMT4">
                  <p:embed/>
                </p:oleObj>
              </mc:Choice>
              <mc:Fallback>
                <p:oleObj name="Equation" r:id="rId5" imgW="672808" imgH="228501"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415" y="4114800"/>
                        <a:ext cx="2200169" cy="750769"/>
                      </a:xfrm>
                      <a:prstGeom prst="rect">
                        <a:avLst/>
                      </a:prstGeom>
                      <a:noFill/>
                    </p:spPr>
                  </p:pic>
                </p:oleObj>
              </mc:Fallback>
            </mc:AlternateContent>
          </a:graphicData>
        </a:graphic>
      </p:graphicFrame>
      <p:sp>
        <p:nvSpPr>
          <p:cNvPr id="8" name="TextBox 7"/>
          <p:cNvSpPr txBox="1"/>
          <p:nvPr/>
        </p:nvSpPr>
        <p:spPr>
          <a:xfrm>
            <a:off x="685800" y="4038600"/>
            <a:ext cx="7772400" cy="2308324"/>
          </a:xfrm>
          <a:prstGeom prst="rect">
            <a:avLst/>
          </a:prstGeom>
          <a:noFill/>
        </p:spPr>
        <p:txBody>
          <a:bodyPr wrap="square" rtlCol="0">
            <a:spAutoFit/>
          </a:bodyPr>
          <a:lstStyle/>
          <a:p>
            <a:r>
              <a:rPr lang="en-US" b="1" dirty="0" smtClean="0"/>
              <a:t>Normal flow approximation:</a:t>
            </a:r>
          </a:p>
          <a:p>
            <a:pPr marL="285750" indent="-285750">
              <a:buFont typeface="Arial" pitchFamily="34" charset="0"/>
              <a:buChar char="•"/>
            </a:pPr>
            <a:r>
              <a:rPr lang="en-US" dirty="0" smtClean="0"/>
              <a:t>Steady and uniform flow</a:t>
            </a:r>
          </a:p>
          <a:p>
            <a:pPr marL="285750" indent="-285750">
              <a:buFont typeface="Arial" pitchFamily="34" charset="0"/>
              <a:buChar char="•"/>
            </a:pPr>
            <a:r>
              <a:rPr lang="en-US" dirty="0" smtClean="0"/>
              <a:t>Water surface and bed are parallel</a:t>
            </a:r>
          </a:p>
          <a:p>
            <a:pPr marL="285750" indent="-285750">
              <a:buFont typeface="Arial" pitchFamily="34" charset="0"/>
              <a:buChar char="•"/>
            </a:pPr>
            <a:r>
              <a:rPr lang="en-US" dirty="0" smtClean="0"/>
              <a:t>River floods accommodated mostly by larger stage heights</a:t>
            </a:r>
          </a:p>
          <a:p>
            <a:pPr marL="285750" indent="-285750">
              <a:buFont typeface="Arial" pitchFamily="34" charset="0"/>
              <a:buChar char="•"/>
            </a:pPr>
            <a:r>
              <a:rPr lang="en-US" dirty="0" smtClean="0"/>
              <a:t>Assumption made in most fluvial-deltaic </a:t>
            </a:r>
            <a:r>
              <a:rPr lang="en-US" dirty="0" err="1" smtClean="0"/>
              <a:t>morphodynamic</a:t>
            </a:r>
            <a:r>
              <a:rPr lang="en-US" dirty="0" smtClean="0"/>
              <a:t> models and experiments (e.g., see Paola 2000 for discussion).</a:t>
            </a:r>
          </a:p>
          <a:p>
            <a:pPr marL="285750" indent="-285750">
              <a:buFont typeface="Arial" pitchFamily="34" charset="0"/>
              <a:buChar char="•"/>
            </a:pPr>
            <a:r>
              <a:rPr lang="en-US" dirty="0" smtClean="0"/>
              <a:t>Deposition at river mouths is forced by delta </a:t>
            </a:r>
            <a:r>
              <a:rPr lang="en-US" dirty="0" err="1" smtClean="0"/>
              <a:t>progradation</a:t>
            </a:r>
            <a:r>
              <a:rPr lang="en-US" dirty="0" smtClean="0"/>
              <a:t>, subsidence or sediment supply.  </a:t>
            </a: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06814059"/>
      </p:ext>
    </p:extLst>
  </p:cSld>
  <p:clrMapOvr>
    <a:masterClrMapping/>
  </p:clrMapOvr>
  <mc:AlternateContent xmlns:mc="http://schemas.openxmlformats.org/markup-compatibility/2006" xmlns:p14="http://schemas.microsoft.com/office/powerpoint/2010/main">
    <mc:Choice Requires="p14">
      <p:transition spd="slow" p14:dur="2000" advTm="94018"/>
    </mc:Choice>
    <mc:Fallback xmlns="">
      <p:transition spd="slow" advTm="9401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ssissippi_river_birds_foot_delta_line00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363" y="1143000"/>
            <a:ext cx="3805237" cy="25479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3" name="Text Box 10"/>
          <p:cNvSpPr txBox="1">
            <a:spLocks noChangeArrowheads="1"/>
          </p:cNvSpPr>
          <p:nvPr/>
        </p:nvSpPr>
        <p:spPr bwMode="auto">
          <a:xfrm>
            <a:off x="2874963" y="3129597"/>
            <a:ext cx="1316037"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1" hangingPunct="1"/>
            <a:r>
              <a:rPr lang="en-US" b="0" dirty="0">
                <a:solidFill>
                  <a:schemeClr val="bg2"/>
                </a:solidFill>
              </a:rPr>
              <a:t>Mississippi R. Delta</a:t>
            </a:r>
          </a:p>
        </p:txBody>
      </p:sp>
      <p:pic>
        <p:nvPicPr>
          <p:cNvPr id="7" name="Picture 8" descr="backwater_cartoon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200" y="1143001"/>
            <a:ext cx="4495800" cy="25529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06374" y="0"/>
            <a:ext cx="8632825"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Transition to coastal rivers</a:t>
            </a:r>
            <a:endParaRPr lang="en-US" sz="3200" dirty="0"/>
          </a:p>
        </p:txBody>
      </p:sp>
      <p:sp>
        <p:nvSpPr>
          <p:cNvPr id="8" name="TextBox 7"/>
          <p:cNvSpPr txBox="1"/>
          <p:nvPr/>
        </p:nvSpPr>
        <p:spPr>
          <a:xfrm>
            <a:off x="457200" y="4038600"/>
            <a:ext cx="6781800" cy="2585323"/>
          </a:xfrm>
          <a:prstGeom prst="rect">
            <a:avLst/>
          </a:prstGeom>
          <a:noFill/>
        </p:spPr>
        <p:txBody>
          <a:bodyPr wrap="square" rtlCol="0">
            <a:spAutoFit/>
          </a:bodyPr>
          <a:lstStyle/>
          <a:p>
            <a:r>
              <a:rPr lang="en-US" b="1" dirty="0" smtClean="0"/>
              <a:t>Backwater hydraulics:</a:t>
            </a:r>
          </a:p>
          <a:p>
            <a:pPr marL="285750" indent="-285750">
              <a:buFont typeface="Arial" pitchFamily="34" charset="0"/>
              <a:buChar char="•"/>
            </a:pPr>
            <a:r>
              <a:rPr lang="en-US" dirty="0" smtClean="0"/>
              <a:t>Non-uniform flow can extend 100s km upstream</a:t>
            </a:r>
          </a:p>
          <a:p>
            <a:pPr marL="285750" indent="-285750">
              <a:buFont typeface="Arial" pitchFamily="34" charset="0"/>
              <a:buChar char="•"/>
            </a:pPr>
            <a:r>
              <a:rPr lang="en-US" dirty="0" smtClean="0"/>
              <a:t>Water surface and bed are not parallel</a:t>
            </a:r>
          </a:p>
          <a:p>
            <a:pPr marL="285750" indent="-285750">
              <a:buFont typeface="Arial" pitchFamily="34" charset="0"/>
              <a:buChar char="•"/>
            </a:pPr>
            <a:r>
              <a:rPr lang="en-US" dirty="0" smtClean="0"/>
              <a:t>River floods accommodated mostly by changes in water surface slope (Nittrouer et al., 2012)</a:t>
            </a:r>
          </a:p>
          <a:p>
            <a:pPr marL="285750" indent="-285750">
              <a:buFont typeface="Arial" pitchFamily="34" charset="0"/>
              <a:buChar char="•"/>
            </a:pPr>
            <a:r>
              <a:rPr lang="en-US" dirty="0" smtClean="0"/>
              <a:t>Spatial acceleration directly influences patterns of erosion and deposition (in the absence of delta </a:t>
            </a:r>
            <a:r>
              <a:rPr lang="en-US" dirty="0" err="1" smtClean="0"/>
              <a:t>progradation</a:t>
            </a:r>
            <a:r>
              <a:rPr lang="en-US" dirty="0" smtClean="0"/>
              <a:t>, subsidence, and changes in sediment supply).</a:t>
            </a:r>
          </a:p>
          <a:p>
            <a:pPr marL="285750" indent="-285750">
              <a:buFont typeface="Arial" pitchFamily="34" charset="0"/>
              <a:buChar char="•"/>
            </a:pPr>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94019158"/>
              </p:ext>
            </p:extLst>
          </p:nvPr>
        </p:nvGraphicFramePr>
        <p:xfrm>
          <a:off x="6324600" y="4267200"/>
          <a:ext cx="2009775" cy="685800"/>
        </p:xfrm>
        <a:graphic>
          <a:graphicData uri="http://schemas.openxmlformats.org/presentationml/2006/ole">
            <mc:AlternateContent xmlns:mc="http://schemas.openxmlformats.org/markup-compatibility/2006">
              <mc:Choice xmlns:v="urn:schemas-microsoft-com:vml" Requires="v">
                <p:oleObj spid="_x0000_s42134" name="Equation" r:id="rId6" imgW="672808" imgH="228501" progId="Equation.DSMT4">
                  <p:embed/>
                </p:oleObj>
              </mc:Choice>
              <mc:Fallback>
                <p:oleObj name="Equation" r:id="rId6" imgW="672808" imgH="228501"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267200"/>
                        <a:ext cx="2009775" cy="685800"/>
                      </a:xfrm>
                      <a:prstGeom prst="rect">
                        <a:avLst/>
                      </a:prstGeom>
                      <a:noFill/>
                    </p:spPr>
                  </p:pic>
                </p:oleObj>
              </mc:Fallback>
            </mc:AlternateContent>
          </a:graphicData>
        </a:graphic>
      </p:graphicFrame>
      <p:sp>
        <p:nvSpPr>
          <p:cNvPr id="5" name="TextBox 4"/>
          <p:cNvSpPr txBox="1"/>
          <p:nvPr/>
        </p:nvSpPr>
        <p:spPr>
          <a:xfrm>
            <a:off x="7239000" y="3690937"/>
            <a:ext cx="1546257" cy="307777"/>
          </a:xfrm>
          <a:prstGeom prst="rect">
            <a:avLst/>
          </a:prstGeom>
          <a:noFill/>
        </p:spPr>
        <p:txBody>
          <a:bodyPr wrap="none" rtlCol="0">
            <a:spAutoFit/>
          </a:bodyPr>
          <a:lstStyle/>
          <a:p>
            <a:r>
              <a:rPr lang="en-US" sz="1400" dirty="0" smtClean="0"/>
              <a:t>(Lamb et al., 2012)</a:t>
            </a:r>
            <a:endParaRPr lang="en-US" sz="1400" dirty="0"/>
          </a:p>
        </p:txBody>
      </p:sp>
    </p:spTree>
    <p:extLst>
      <p:ext uri="{BB962C8B-B14F-4D97-AF65-F5344CB8AC3E}">
        <p14:creationId xmlns:p14="http://schemas.microsoft.com/office/powerpoint/2010/main" val="2678918251"/>
      </p:ext>
    </p:extLst>
  </p:cSld>
  <p:clrMapOvr>
    <a:masterClrMapping/>
  </p:clrMapOvr>
  <mc:AlternateContent xmlns:mc="http://schemas.openxmlformats.org/markup-compatibility/2006" xmlns:p14="http://schemas.microsoft.com/office/powerpoint/2010/main">
    <mc:Choice Requires="p14">
      <p:transition spd="slow" p14:dur="2000" advTm="114681"/>
    </mc:Choice>
    <mc:Fallback xmlns="">
      <p:transition spd="slow" advTm="11468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609600"/>
          </a:xfrm>
        </p:spPr>
        <p:txBody>
          <a:bodyPr>
            <a:normAutofit/>
          </a:bodyPr>
          <a:lstStyle/>
          <a:p>
            <a:r>
              <a:rPr lang="en-US" dirty="0" smtClean="0">
                <a:solidFill>
                  <a:schemeClr val="tx1"/>
                </a:solidFill>
              </a:rPr>
              <a:t>Numerical Model and Flume Experiments</a:t>
            </a:r>
            <a:endParaRPr lang="en-US" dirty="0">
              <a:solidFill>
                <a:schemeClr val="tx1"/>
              </a:solidFill>
            </a:endParaRPr>
          </a:p>
        </p:txBody>
      </p:sp>
      <mc:AlternateContent xmlns:mc="http://schemas.openxmlformats.org/markup-compatibility/2006" xmlns:a14="http://schemas.microsoft.com/office/drawing/2010/main">
        <mc:Choice Requires="a14">
          <p:sp>
            <p:nvSpPr>
              <p:cNvPr id="4" name="Rectangle 3"/>
              <p:cNvSpPr/>
              <p:nvPr/>
            </p:nvSpPr>
            <p:spPr>
              <a:xfrm>
                <a:off x="2857013" y="890894"/>
                <a:ext cx="1445460"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a:rPr>
                          </m:ctrlPr>
                        </m:fPr>
                        <m:num>
                          <m:r>
                            <a:rPr lang="en-US" i="1">
                              <a:solidFill>
                                <a:prstClr val="black"/>
                              </a:solidFill>
                              <a:latin typeface="Cambria Math"/>
                            </a:rPr>
                            <m:t>𝑑</m:t>
                          </m:r>
                          <m:d>
                            <m:dPr>
                              <m:ctrlPr>
                                <a:rPr lang="en-US" i="1">
                                  <a:solidFill>
                                    <a:prstClr val="black"/>
                                  </a:solidFill>
                                  <a:latin typeface="Cambria Math"/>
                                </a:rPr>
                              </m:ctrlPr>
                            </m:dPr>
                            <m:e>
                              <m:r>
                                <a:rPr lang="en-US" i="1">
                                  <a:solidFill>
                                    <a:prstClr val="black"/>
                                  </a:solidFill>
                                  <a:latin typeface="Cambria Math"/>
                                </a:rPr>
                                <m:t>𝑈h𝑤</m:t>
                              </m:r>
                            </m:e>
                          </m:d>
                        </m:num>
                        <m:den>
                          <m:r>
                            <a:rPr lang="en-US" i="1">
                              <a:solidFill>
                                <a:prstClr val="black"/>
                              </a:solidFill>
                              <a:latin typeface="Cambria Math"/>
                            </a:rPr>
                            <m:t>𝑑𝑥</m:t>
                          </m:r>
                        </m:den>
                      </m:f>
                      <m:r>
                        <a:rPr lang="en-US" i="1">
                          <a:solidFill>
                            <a:prstClr val="black"/>
                          </a:solidFill>
                          <a:latin typeface="Cambria Math"/>
                        </a:rPr>
                        <m:t>=0</m:t>
                      </m:r>
                    </m:oMath>
                  </m:oMathPara>
                </a14:m>
                <a:endParaRPr lang="en-US" dirty="0">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857013" y="890894"/>
                <a:ext cx="1445460" cy="62985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6800" y="2209800"/>
                <a:ext cx="3095591" cy="6726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𝑈</m:t>
                      </m:r>
                      <m:f>
                        <m:fPr>
                          <m:ctrlPr>
                            <a:rPr lang="en-US" i="1">
                              <a:solidFill>
                                <a:prstClr val="black"/>
                              </a:solidFill>
                              <a:latin typeface="Cambria Math"/>
                            </a:rPr>
                          </m:ctrlPr>
                        </m:fPr>
                        <m:num>
                          <m:r>
                            <a:rPr lang="en-US" i="1">
                              <a:solidFill>
                                <a:prstClr val="black"/>
                              </a:solidFill>
                              <a:latin typeface="Cambria Math"/>
                            </a:rPr>
                            <m:t>𝑑𝑈</m:t>
                          </m:r>
                        </m:num>
                        <m:den>
                          <m:r>
                            <a:rPr lang="en-US" i="1">
                              <a:solidFill>
                                <a:prstClr val="black"/>
                              </a:solidFill>
                              <a:latin typeface="Cambria Math"/>
                            </a:rPr>
                            <m:t>𝑑𝑥</m:t>
                          </m:r>
                        </m:den>
                      </m:f>
                      <m:r>
                        <a:rPr lang="en-US" i="1">
                          <a:solidFill>
                            <a:prstClr val="black"/>
                          </a:solidFill>
                          <a:latin typeface="Cambria Math"/>
                        </a:rPr>
                        <m:t>= −</m:t>
                      </m:r>
                      <m:r>
                        <a:rPr lang="en-US" i="1">
                          <a:solidFill>
                            <a:prstClr val="black"/>
                          </a:solidFill>
                          <a:latin typeface="Cambria Math"/>
                        </a:rPr>
                        <m:t>𝑔</m:t>
                      </m:r>
                      <m:f>
                        <m:fPr>
                          <m:ctrlPr>
                            <a:rPr lang="en-US" i="1">
                              <a:solidFill>
                                <a:prstClr val="black"/>
                              </a:solidFill>
                              <a:latin typeface="Cambria Math"/>
                            </a:rPr>
                          </m:ctrlPr>
                        </m:fPr>
                        <m:num>
                          <m:r>
                            <a:rPr lang="en-US" i="1">
                              <a:solidFill>
                                <a:prstClr val="black"/>
                              </a:solidFill>
                              <a:latin typeface="Cambria Math"/>
                            </a:rPr>
                            <m:t>𝑑h</m:t>
                          </m:r>
                        </m:num>
                        <m:den>
                          <m:r>
                            <a:rPr lang="en-US" i="1">
                              <a:solidFill>
                                <a:prstClr val="black"/>
                              </a:solidFill>
                              <a:latin typeface="Cambria Math"/>
                            </a:rPr>
                            <m:t>𝑑𝑥</m:t>
                          </m:r>
                        </m:den>
                      </m:f>
                      <m:r>
                        <a:rPr lang="en-US" i="1">
                          <a:solidFill>
                            <a:prstClr val="black"/>
                          </a:solidFill>
                          <a:latin typeface="Cambria Math"/>
                        </a:rPr>
                        <m:t>+</m:t>
                      </m:r>
                      <m:r>
                        <a:rPr lang="en-US" i="1">
                          <a:solidFill>
                            <a:prstClr val="black"/>
                          </a:solidFill>
                          <a:latin typeface="Cambria Math"/>
                        </a:rPr>
                        <m:t>𝑔𝑆</m:t>
                      </m:r>
                      <m:r>
                        <a:rPr lang="en-US" i="1">
                          <a:solidFill>
                            <a:prstClr val="black"/>
                          </a:solidFill>
                          <a:latin typeface="Cambria Math"/>
                        </a:rPr>
                        <m:t>− </m:t>
                      </m:r>
                      <m:sSub>
                        <m:sSubPr>
                          <m:ctrlPr>
                            <a:rPr lang="en-US" i="1">
                              <a:solidFill>
                                <a:prstClr val="black"/>
                              </a:solidFill>
                              <a:latin typeface="Cambria Math"/>
                            </a:rPr>
                          </m:ctrlPr>
                        </m:sSubPr>
                        <m:e>
                          <m:r>
                            <a:rPr lang="en-US" i="1">
                              <a:solidFill>
                                <a:prstClr val="black"/>
                              </a:solidFill>
                              <a:latin typeface="Cambria Math"/>
                            </a:rPr>
                            <m:t>𝐶</m:t>
                          </m:r>
                        </m:e>
                        <m:sub>
                          <m:r>
                            <a:rPr lang="en-US" i="1">
                              <a:solidFill>
                                <a:prstClr val="black"/>
                              </a:solidFill>
                              <a:latin typeface="Cambria Math"/>
                            </a:rPr>
                            <m:t>𝑓</m:t>
                          </m:r>
                        </m:sub>
                      </m:sSub>
                      <m:f>
                        <m:fPr>
                          <m:ctrlPr>
                            <a:rPr lang="en-US" i="1">
                              <a:solidFill>
                                <a:prstClr val="black"/>
                              </a:solidFill>
                              <a:latin typeface="Cambria Math"/>
                            </a:rPr>
                          </m:ctrlPr>
                        </m:fPr>
                        <m:num>
                          <m:sSup>
                            <m:sSupPr>
                              <m:ctrlPr>
                                <a:rPr lang="en-US" i="1">
                                  <a:solidFill>
                                    <a:prstClr val="black"/>
                                  </a:solidFill>
                                  <a:latin typeface="Cambria Math"/>
                                </a:rPr>
                              </m:ctrlPr>
                            </m:sSupPr>
                            <m:e>
                              <m:r>
                                <a:rPr lang="en-US" i="1">
                                  <a:solidFill>
                                    <a:prstClr val="black"/>
                                  </a:solidFill>
                                  <a:latin typeface="Cambria Math"/>
                                </a:rPr>
                                <m:t>𝑈</m:t>
                              </m:r>
                            </m:e>
                            <m:sup>
                              <m:r>
                                <a:rPr lang="en-US" i="1">
                                  <a:solidFill>
                                    <a:prstClr val="black"/>
                                  </a:solidFill>
                                  <a:latin typeface="Cambria Math"/>
                                </a:rPr>
                                <m:t>2</m:t>
                              </m:r>
                            </m:sup>
                          </m:sSup>
                        </m:num>
                        <m:den>
                          <m:r>
                            <a:rPr lang="en-US" i="1">
                              <a:solidFill>
                                <a:prstClr val="black"/>
                              </a:solidFill>
                              <a:latin typeface="Cambria Math"/>
                            </a:rPr>
                            <m:t>h</m:t>
                          </m:r>
                        </m:den>
                      </m:f>
                    </m:oMath>
                  </m:oMathPara>
                </a14:m>
                <a:endParaRPr lang="en-US" dirty="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209800"/>
                <a:ext cx="3095591" cy="67262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151624" y="1335971"/>
                <a:ext cx="2943819" cy="873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a:rPr>
                          </m:ctrlPr>
                        </m:fPr>
                        <m:num>
                          <m:r>
                            <a:rPr lang="en-US" i="1">
                              <a:solidFill>
                                <a:prstClr val="black"/>
                              </a:solidFill>
                              <a:latin typeface="Cambria Math"/>
                            </a:rPr>
                            <m:t>𝑑h</m:t>
                          </m:r>
                        </m:num>
                        <m:den>
                          <m:r>
                            <a:rPr lang="en-US" i="1">
                              <a:solidFill>
                                <a:prstClr val="black"/>
                              </a:solidFill>
                              <a:latin typeface="Cambria Math"/>
                            </a:rPr>
                            <m:t>𝑑𝑥</m:t>
                          </m:r>
                        </m:den>
                      </m:f>
                      <m:r>
                        <a:rPr lang="en-US" i="1">
                          <a:solidFill>
                            <a:prstClr val="black"/>
                          </a:solidFill>
                          <a:latin typeface="Cambria Math"/>
                        </a:rPr>
                        <m:t>= </m:t>
                      </m:r>
                      <m:f>
                        <m:fPr>
                          <m:ctrlPr>
                            <a:rPr lang="en-US" i="1">
                              <a:solidFill>
                                <a:prstClr val="black"/>
                              </a:solidFill>
                              <a:latin typeface="Cambria Math"/>
                            </a:rPr>
                          </m:ctrlPr>
                        </m:fPr>
                        <m:num>
                          <m:r>
                            <a:rPr lang="en-US" i="1">
                              <a:solidFill>
                                <a:prstClr val="black"/>
                              </a:solidFill>
                              <a:latin typeface="Cambria Math"/>
                            </a:rPr>
                            <m:t>𝑆</m:t>
                          </m:r>
                          <m:r>
                            <a:rPr lang="en-US" i="1">
                              <a:solidFill>
                                <a:prstClr val="black"/>
                              </a:solidFill>
                              <a:latin typeface="Cambria Math"/>
                            </a:rPr>
                            <m:t>+</m:t>
                          </m:r>
                          <m:sSup>
                            <m:sSupPr>
                              <m:ctrlPr>
                                <a:rPr lang="en-US" i="1">
                                  <a:solidFill>
                                    <a:prstClr val="black"/>
                                  </a:solidFill>
                                  <a:latin typeface="Cambria Math"/>
                                </a:rPr>
                              </m:ctrlPr>
                            </m:sSupPr>
                            <m:e>
                              <m:r>
                                <a:rPr lang="en-US" i="1">
                                  <a:solidFill>
                                    <a:prstClr val="black"/>
                                  </a:solidFill>
                                  <a:latin typeface="Cambria Math"/>
                                </a:rPr>
                                <m:t>𝐹𝑟</m:t>
                              </m:r>
                            </m:e>
                            <m:sup>
                              <m:r>
                                <a:rPr lang="en-US" i="1">
                                  <a:solidFill>
                                    <a:prstClr val="black"/>
                                  </a:solidFill>
                                  <a:latin typeface="Cambria Math"/>
                                </a:rPr>
                                <m:t>2</m:t>
                              </m:r>
                            </m:sup>
                          </m:sSup>
                          <m:d>
                            <m:dPr>
                              <m:ctrlPr>
                                <a:rPr lang="en-US" i="1">
                                  <a:solidFill>
                                    <a:prstClr val="black"/>
                                  </a:solidFill>
                                  <a:latin typeface="Cambria Math"/>
                                </a:rPr>
                              </m:ctrlPr>
                            </m:dPr>
                            <m:e>
                              <m:f>
                                <m:fPr>
                                  <m:ctrlPr>
                                    <a:rPr lang="en-US" i="1">
                                      <a:solidFill>
                                        <a:prstClr val="black"/>
                                      </a:solidFill>
                                      <a:latin typeface="Cambria Math"/>
                                    </a:rPr>
                                  </m:ctrlPr>
                                </m:fPr>
                                <m:num>
                                  <m:r>
                                    <a:rPr lang="en-US" i="1">
                                      <a:solidFill>
                                        <a:prstClr val="black"/>
                                      </a:solidFill>
                                      <a:latin typeface="Cambria Math"/>
                                    </a:rPr>
                                    <m:t>h</m:t>
                                  </m:r>
                                </m:num>
                                <m:den>
                                  <m:r>
                                    <a:rPr lang="en-US" i="1">
                                      <a:solidFill>
                                        <a:prstClr val="black"/>
                                      </a:solidFill>
                                      <a:latin typeface="Cambria Math"/>
                                    </a:rPr>
                                    <m:t>𝑤</m:t>
                                  </m:r>
                                </m:den>
                              </m:f>
                              <m:f>
                                <m:fPr>
                                  <m:ctrlPr>
                                    <a:rPr lang="en-US" i="1">
                                      <a:solidFill>
                                        <a:prstClr val="black"/>
                                      </a:solidFill>
                                      <a:latin typeface="Cambria Math"/>
                                    </a:rPr>
                                  </m:ctrlPr>
                                </m:fPr>
                                <m:num>
                                  <m:r>
                                    <a:rPr lang="en-US" i="1">
                                      <a:solidFill>
                                        <a:prstClr val="black"/>
                                      </a:solidFill>
                                      <a:latin typeface="Cambria Math"/>
                                    </a:rPr>
                                    <m:t>𝑑𝑤</m:t>
                                  </m:r>
                                </m:num>
                                <m:den>
                                  <m:r>
                                    <a:rPr lang="en-US" i="1">
                                      <a:solidFill>
                                        <a:prstClr val="black"/>
                                      </a:solidFill>
                                      <a:latin typeface="Cambria Math"/>
                                    </a:rPr>
                                    <m:t>𝑑𝑥</m:t>
                                  </m:r>
                                </m:den>
                              </m:f>
                              <m:r>
                                <a:rPr lang="en-US" i="1">
                                  <a:solidFill>
                                    <a:prstClr val="black"/>
                                  </a:solidFill>
                                  <a:latin typeface="Cambria Math"/>
                                </a:rPr>
                                <m:t> −</m:t>
                              </m:r>
                              <m:sSub>
                                <m:sSubPr>
                                  <m:ctrlPr>
                                    <a:rPr lang="en-US" i="1">
                                      <a:solidFill>
                                        <a:prstClr val="black"/>
                                      </a:solidFill>
                                      <a:latin typeface="Cambria Math"/>
                                    </a:rPr>
                                  </m:ctrlPr>
                                </m:sSubPr>
                                <m:e>
                                  <m:r>
                                    <a:rPr lang="en-US" i="1">
                                      <a:solidFill>
                                        <a:prstClr val="black"/>
                                      </a:solidFill>
                                      <a:latin typeface="Cambria Math"/>
                                    </a:rPr>
                                    <m:t> </m:t>
                                  </m:r>
                                  <m:r>
                                    <a:rPr lang="en-US" i="1">
                                      <a:solidFill>
                                        <a:prstClr val="black"/>
                                      </a:solidFill>
                                      <a:latin typeface="Cambria Math"/>
                                    </a:rPr>
                                    <m:t>𝐶</m:t>
                                  </m:r>
                                </m:e>
                                <m:sub>
                                  <m:r>
                                    <a:rPr lang="en-US" i="1">
                                      <a:solidFill>
                                        <a:prstClr val="black"/>
                                      </a:solidFill>
                                      <a:latin typeface="Cambria Math"/>
                                    </a:rPr>
                                    <m:t>𝑓</m:t>
                                  </m:r>
                                </m:sub>
                              </m:sSub>
                            </m:e>
                          </m:d>
                        </m:num>
                        <m:den>
                          <m:r>
                            <a:rPr lang="en-US" i="1">
                              <a:solidFill>
                                <a:prstClr val="black"/>
                              </a:solidFill>
                              <a:latin typeface="Cambria Math"/>
                            </a:rPr>
                            <m:t>1−</m:t>
                          </m:r>
                          <m:sSup>
                            <m:sSupPr>
                              <m:ctrlPr>
                                <a:rPr lang="en-US" i="1">
                                  <a:solidFill>
                                    <a:prstClr val="black"/>
                                  </a:solidFill>
                                  <a:latin typeface="Cambria Math"/>
                                </a:rPr>
                              </m:ctrlPr>
                            </m:sSupPr>
                            <m:e>
                              <m:r>
                                <a:rPr lang="en-US" i="1">
                                  <a:solidFill>
                                    <a:prstClr val="black"/>
                                  </a:solidFill>
                                  <a:latin typeface="Cambria Math"/>
                                </a:rPr>
                                <m:t>𝐹𝑟</m:t>
                              </m:r>
                            </m:e>
                            <m:sup>
                              <m:r>
                                <a:rPr lang="en-US" i="1">
                                  <a:solidFill>
                                    <a:prstClr val="black"/>
                                  </a:solidFill>
                                  <a:latin typeface="Cambria Math"/>
                                </a:rPr>
                                <m:t>2</m:t>
                              </m:r>
                            </m:sup>
                          </m:sSup>
                        </m:den>
                      </m:f>
                    </m:oMath>
                  </m:oMathPara>
                </a14:m>
                <a:endParaRPr lang="en-US" dirty="0">
                  <a:solidFill>
                    <a:prstClr val="black"/>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51624" y="1335971"/>
                <a:ext cx="2943819" cy="87382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004785" y="5083554"/>
                <a:ext cx="2615203" cy="674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solidFill>
                                <a:prstClr val="black"/>
                              </a:solidFill>
                              <a:latin typeface="Cambria Math"/>
                            </a:rPr>
                          </m:ctrlPr>
                        </m:dPr>
                        <m:e>
                          <m:r>
                            <a:rPr lang="en-US" i="1">
                              <a:solidFill>
                                <a:prstClr val="black"/>
                              </a:solidFill>
                              <a:latin typeface="Cambria Math"/>
                            </a:rPr>
                            <m:t>1−</m:t>
                          </m:r>
                          <m:sSub>
                            <m:sSubPr>
                              <m:ctrlPr>
                                <a:rPr lang="en-US" i="1">
                                  <a:solidFill>
                                    <a:prstClr val="black"/>
                                  </a:solidFill>
                                  <a:latin typeface="Cambria Math"/>
                                </a:rPr>
                              </m:ctrlPr>
                            </m:sSubPr>
                            <m:e>
                              <m:r>
                                <a:rPr lang="en-US" i="1">
                                  <a:solidFill>
                                    <a:prstClr val="black"/>
                                  </a:solidFill>
                                  <a:latin typeface="Cambria Math"/>
                                  <a:sym typeface="Symbol"/>
                                </a:rPr>
                                <m:t></m:t>
                              </m:r>
                            </m:e>
                            <m:sub>
                              <m:r>
                                <a:rPr lang="en-US" i="1">
                                  <a:solidFill>
                                    <a:prstClr val="black"/>
                                  </a:solidFill>
                                  <a:latin typeface="Cambria Math"/>
                                </a:rPr>
                                <m:t>𝑝</m:t>
                              </m:r>
                            </m:sub>
                          </m:sSub>
                        </m:e>
                      </m:d>
                      <m:f>
                        <m:fPr>
                          <m:ctrlPr>
                            <a:rPr lang="en-US" i="1">
                              <a:solidFill>
                                <a:prstClr val="black"/>
                              </a:solidFill>
                              <a:latin typeface="Cambria Math"/>
                            </a:rPr>
                          </m:ctrlPr>
                        </m:fPr>
                        <m:num>
                          <m:r>
                            <a:rPr lang="en-US" i="1">
                              <a:solidFill>
                                <a:prstClr val="black"/>
                              </a:solidFill>
                              <a:latin typeface="Cambria Math"/>
                            </a:rPr>
                            <m:t>𝜕</m:t>
                          </m:r>
                          <m:r>
                            <a:rPr lang="en-US" i="1">
                              <a:solidFill>
                                <a:prstClr val="black"/>
                              </a:solidFill>
                              <a:latin typeface="Cambria Math"/>
                              <a:sym typeface="Symbol"/>
                            </a:rPr>
                            <m:t></m:t>
                          </m:r>
                        </m:num>
                        <m:den>
                          <m:r>
                            <a:rPr lang="en-US" i="1">
                              <a:solidFill>
                                <a:prstClr val="black"/>
                              </a:solidFill>
                              <a:latin typeface="Cambria Math"/>
                            </a:rPr>
                            <m:t>𝜕</m:t>
                          </m:r>
                          <m:r>
                            <a:rPr lang="en-US" i="1">
                              <a:solidFill>
                                <a:prstClr val="black"/>
                              </a:solidFill>
                              <a:latin typeface="Cambria Math"/>
                            </a:rPr>
                            <m:t>𝑡</m:t>
                          </m:r>
                        </m:den>
                      </m:f>
                      <m:r>
                        <a:rPr lang="en-US" i="1">
                          <a:solidFill>
                            <a:prstClr val="black"/>
                          </a:solidFill>
                          <a:latin typeface="Cambria Math"/>
                        </a:rPr>
                        <m:t>= −</m:t>
                      </m:r>
                      <m:f>
                        <m:fPr>
                          <m:ctrlPr>
                            <a:rPr lang="en-US" i="1">
                              <a:solidFill>
                                <a:prstClr val="black"/>
                              </a:solidFill>
                              <a:latin typeface="Cambria Math"/>
                            </a:rPr>
                          </m:ctrlPr>
                        </m:fPr>
                        <m:num>
                          <m:r>
                            <a:rPr lang="en-US" i="1">
                              <a:solidFill>
                                <a:prstClr val="black"/>
                              </a:solidFill>
                              <a:latin typeface="Cambria Math"/>
                            </a:rPr>
                            <m:t>1</m:t>
                          </m:r>
                        </m:num>
                        <m:den>
                          <m:sSub>
                            <m:sSubPr>
                              <m:ctrlPr>
                                <a:rPr lang="en-US" i="1">
                                  <a:solidFill>
                                    <a:prstClr val="black"/>
                                  </a:solidFill>
                                  <a:latin typeface="Cambria Math"/>
                                </a:rPr>
                              </m:ctrlPr>
                            </m:sSubPr>
                            <m:e>
                              <m:r>
                                <a:rPr lang="en-US" i="1">
                                  <a:solidFill>
                                    <a:prstClr val="black"/>
                                  </a:solidFill>
                                  <a:latin typeface="Cambria Math"/>
                                </a:rPr>
                                <m:t>𝑤</m:t>
                              </m:r>
                            </m:e>
                            <m:sub>
                              <m:r>
                                <a:rPr lang="en-US" i="1">
                                  <a:solidFill>
                                    <a:prstClr val="black"/>
                                  </a:solidFill>
                                  <a:latin typeface="Cambria Math"/>
                                </a:rPr>
                                <m:t>𝑠</m:t>
                              </m:r>
                            </m:sub>
                          </m:sSub>
                        </m:den>
                      </m:f>
                      <m:f>
                        <m:fPr>
                          <m:ctrlPr>
                            <a:rPr lang="en-US" i="1">
                              <a:solidFill>
                                <a:prstClr val="black"/>
                              </a:solidFill>
                              <a:latin typeface="Cambria Math"/>
                            </a:rPr>
                          </m:ctrlPr>
                        </m:fPr>
                        <m:num>
                          <m:r>
                            <a:rPr lang="en-US" i="1">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𝑄</m:t>
                              </m:r>
                            </m:e>
                            <m:sub>
                              <m:r>
                                <a:rPr lang="en-US" i="1">
                                  <a:solidFill>
                                    <a:prstClr val="black"/>
                                  </a:solidFill>
                                  <a:latin typeface="Cambria Math"/>
                                </a:rPr>
                                <m:t>𝑠</m:t>
                              </m:r>
                            </m:sub>
                          </m:sSub>
                        </m:num>
                        <m:den>
                          <m:r>
                            <a:rPr lang="en-US" i="1">
                              <a:solidFill>
                                <a:prstClr val="black"/>
                              </a:solidFill>
                              <a:latin typeface="Cambria Math"/>
                            </a:rPr>
                            <m:t>𝜕</m:t>
                          </m:r>
                          <m:r>
                            <a:rPr lang="en-US" i="1">
                              <a:solidFill>
                                <a:prstClr val="black"/>
                              </a:solidFill>
                              <a:latin typeface="Cambria Math"/>
                            </a:rPr>
                            <m:t>𝑥</m:t>
                          </m:r>
                        </m:den>
                      </m:f>
                    </m:oMath>
                  </m:oMathPara>
                </a14:m>
                <a:endParaRPr lang="en-US" dirty="0">
                  <a:solidFill>
                    <a:prstClr val="black"/>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004785" y="5083554"/>
                <a:ext cx="2615203" cy="674287"/>
              </a:xfrm>
              <a:prstGeom prst="rect">
                <a:avLst/>
              </a:prstGeom>
              <a:blipFill rotWithShape="1">
                <a:blip r:embed="rId6"/>
                <a:stretch>
                  <a:fillRect/>
                </a:stretch>
              </a:blipFill>
            </p:spPr>
            <p:txBody>
              <a:bodyPr/>
              <a:lstStyle/>
              <a:p>
                <a:r>
                  <a:rPr lang="en-US">
                    <a:noFill/>
                  </a:rPr>
                  <a:t> </a:t>
                </a:r>
              </a:p>
            </p:txBody>
          </p:sp>
        </mc:Fallback>
      </mc:AlternateContent>
      <p:sp>
        <p:nvSpPr>
          <p:cNvPr id="9" name="TextBox 8"/>
          <p:cNvSpPr txBox="1"/>
          <p:nvPr/>
        </p:nvSpPr>
        <p:spPr>
          <a:xfrm>
            <a:off x="234179" y="914400"/>
            <a:ext cx="1550424" cy="338554"/>
          </a:xfrm>
          <a:prstGeom prst="rect">
            <a:avLst/>
          </a:prstGeom>
          <a:noFill/>
        </p:spPr>
        <p:txBody>
          <a:bodyPr wrap="none" rtlCol="0">
            <a:spAutoFit/>
          </a:bodyPr>
          <a:lstStyle/>
          <a:p>
            <a:r>
              <a:rPr lang="en-US" sz="1600" dirty="0">
                <a:solidFill>
                  <a:prstClr val="black"/>
                </a:solidFill>
              </a:rPr>
              <a:t>Fluid </a:t>
            </a:r>
            <a:r>
              <a:rPr lang="en-US" sz="1600" dirty="0" smtClean="0">
                <a:solidFill>
                  <a:prstClr val="black"/>
                </a:solidFill>
              </a:rPr>
              <a:t>continuity</a:t>
            </a:r>
            <a:endParaRPr lang="en-US" sz="1600" dirty="0">
              <a:solidFill>
                <a:prstClr val="black"/>
              </a:solidFill>
            </a:endParaRPr>
          </a:p>
        </p:txBody>
      </p:sp>
      <p:sp>
        <p:nvSpPr>
          <p:cNvPr id="10" name="TextBox 9"/>
          <p:cNvSpPr txBox="1"/>
          <p:nvPr/>
        </p:nvSpPr>
        <p:spPr>
          <a:xfrm>
            <a:off x="234179" y="1740353"/>
            <a:ext cx="2932213" cy="338554"/>
          </a:xfrm>
          <a:prstGeom prst="rect">
            <a:avLst/>
          </a:prstGeom>
          <a:noFill/>
        </p:spPr>
        <p:txBody>
          <a:bodyPr wrap="none" rtlCol="0">
            <a:spAutoFit/>
          </a:bodyPr>
          <a:lstStyle/>
          <a:p>
            <a:r>
              <a:rPr lang="en-US" sz="1600" dirty="0">
                <a:solidFill>
                  <a:prstClr val="black"/>
                </a:solidFill>
              </a:rPr>
              <a:t>Fluid momentum </a:t>
            </a:r>
            <a:r>
              <a:rPr lang="en-US" sz="1600" dirty="0" smtClean="0">
                <a:solidFill>
                  <a:prstClr val="black"/>
                </a:solidFill>
              </a:rPr>
              <a:t>conservation</a:t>
            </a:r>
            <a:endParaRPr lang="en-US" sz="1600" dirty="0">
              <a:solidFill>
                <a:prstClr val="black"/>
              </a:solidFill>
            </a:endParaRPr>
          </a:p>
        </p:txBody>
      </p:sp>
      <p:cxnSp>
        <p:nvCxnSpPr>
          <p:cNvPr id="12" name="Straight Connector 11"/>
          <p:cNvCxnSpPr/>
          <p:nvPr/>
        </p:nvCxnSpPr>
        <p:spPr>
          <a:xfrm>
            <a:off x="4419600" y="1205820"/>
            <a:ext cx="9144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364525" y="2592309"/>
            <a:ext cx="9694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5334000" y="1203172"/>
            <a:ext cx="0" cy="1389137"/>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5334000" y="1828800"/>
            <a:ext cx="701265" cy="0"/>
          </a:xfrm>
          <a:prstGeom prst="line">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6249388" y="4783488"/>
            <a:ext cx="1485689" cy="338554"/>
          </a:xfrm>
          <a:prstGeom prst="rect">
            <a:avLst/>
          </a:prstGeom>
          <a:noFill/>
        </p:spPr>
        <p:txBody>
          <a:bodyPr wrap="square" rtlCol="0">
            <a:spAutoFit/>
          </a:bodyPr>
          <a:lstStyle/>
          <a:p>
            <a:r>
              <a:rPr lang="en-US" sz="1600" dirty="0" smtClean="0">
                <a:solidFill>
                  <a:prstClr val="black"/>
                </a:solidFill>
              </a:rPr>
              <a:t>Bed evolution</a:t>
            </a:r>
            <a:endParaRPr lang="en-US" sz="1600" dirty="0">
              <a:solidFill>
                <a:prstClr val="black"/>
              </a:solidFill>
            </a:endParaRPr>
          </a:p>
        </p:txBody>
      </p:sp>
      <p:sp>
        <p:nvSpPr>
          <p:cNvPr id="22" name="TextBox 21"/>
          <p:cNvSpPr txBox="1"/>
          <p:nvPr/>
        </p:nvSpPr>
        <p:spPr>
          <a:xfrm>
            <a:off x="4572000" y="3030520"/>
            <a:ext cx="1877119" cy="338554"/>
          </a:xfrm>
          <a:prstGeom prst="rect">
            <a:avLst/>
          </a:prstGeom>
          <a:noFill/>
        </p:spPr>
        <p:txBody>
          <a:bodyPr wrap="square" rtlCol="0">
            <a:spAutoFit/>
          </a:bodyPr>
          <a:lstStyle/>
          <a:p>
            <a:r>
              <a:rPr lang="en-US" sz="1600" dirty="0" err="1">
                <a:solidFill>
                  <a:prstClr val="black"/>
                </a:solidFill>
              </a:rPr>
              <a:t>Bedload</a:t>
            </a:r>
            <a:r>
              <a:rPr lang="en-US" sz="1600" dirty="0">
                <a:solidFill>
                  <a:prstClr val="black"/>
                </a:solidFill>
              </a:rPr>
              <a:t> </a:t>
            </a:r>
            <a:r>
              <a:rPr lang="en-US" sz="1600" dirty="0" smtClean="0">
                <a:solidFill>
                  <a:prstClr val="black"/>
                </a:solidFill>
              </a:rPr>
              <a:t>transport</a:t>
            </a:r>
            <a:endParaRPr lang="en-US" sz="1600" dirty="0">
              <a:solidFill>
                <a:prstClr val="black"/>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15880001"/>
              </p:ext>
            </p:extLst>
          </p:nvPr>
        </p:nvGraphicFramePr>
        <p:xfrm>
          <a:off x="4516438" y="3302000"/>
          <a:ext cx="3103562" cy="965200"/>
        </p:xfrm>
        <a:graphic>
          <a:graphicData uri="http://schemas.openxmlformats.org/presentationml/2006/ole">
            <mc:AlternateContent xmlns:mc="http://schemas.openxmlformats.org/markup-compatibility/2006">
              <mc:Choice xmlns:v="urn:schemas-microsoft-com:vml" Requires="v">
                <p:oleObj spid="_x0000_s61469" name="Equation" r:id="rId7" imgW="1930320" imgH="558720" progId="Equation.DSMT4">
                  <p:embed/>
                </p:oleObj>
              </mc:Choice>
              <mc:Fallback>
                <p:oleObj name="Equation" r:id="rId7" imgW="1930320" imgH="558720" progId="Equation.DSMT4">
                  <p:embed/>
                  <p:pic>
                    <p:nvPicPr>
                      <p:cNvPr id="0" name=""/>
                      <p:cNvPicPr>
                        <a:picLocks noChangeAspect="1" noChangeArrowheads="1"/>
                      </p:cNvPicPr>
                      <p:nvPr/>
                    </p:nvPicPr>
                    <p:blipFill>
                      <a:blip r:embed="rId8"/>
                      <a:srcRect/>
                      <a:stretch>
                        <a:fillRect/>
                      </a:stretch>
                    </p:blipFill>
                    <p:spPr bwMode="auto">
                      <a:xfrm>
                        <a:off x="4516438" y="3302000"/>
                        <a:ext cx="31035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Arc 23"/>
          <p:cNvSpPr/>
          <p:nvPr/>
        </p:nvSpPr>
        <p:spPr>
          <a:xfrm rot="15441762">
            <a:off x="5781939" y="2093612"/>
            <a:ext cx="1190219" cy="1527774"/>
          </a:xfrm>
          <a:prstGeom prst="arc">
            <a:avLst/>
          </a:prstGeom>
          <a:ln>
            <a:headEnd type="arrow"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endParaRPr>
          </a:p>
        </p:txBody>
      </p:sp>
      <p:sp>
        <p:nvSpPr>
          <p:cNvPr id="26" name="Arc 25"/>
          <p:cNvSpPr/>
          <p:nvPr/>
        </p:nvSpPr>
        <p:spPr>
          <a:xfrm rot="11094522">
            <a:off x="5546009" y="4081573"/>
            <a:ext cx="748921" cy="1073149"/>
          </a:xfrm>
          <a:prstGeom prst="arc">
            <a:avLst/>
          </a:prstGeom>
          <a:ln>
            <a:headEnd type="arrow"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endParaRPr>
          </a:p>
        </p:txBody>
      </p:sp>
      <p:sp>
        <p:nvSpPr>
          <p:cNvPr id="27" name="Arc 26"/>
          <p:cNvSpPr/>
          <p:nvPr/>
        </p:nvSpPr>
        <p:spPr>
          <a:xfrm rot="3827992">
            <a:off x="5251030" y="1916700"/>
            <a:ext cx="3915602" cy="2278561"/>
          </a:xfrm>
          <a:prstGeom prst="arc">
            <a:avLst/>
          </a:prstGeom>
          <a:ln>
            <a:headEnd type="arrow"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endParaRPr>
          </a:p>
        </p:txBody>
      </p:sp>
      <p:sp>
        <p:nvSpPr>
          <p:cNvPr id="25" name="TextBox 24"/>
          <p:cNvSpPr txBox="1"/>
          <p:nvPr/>
        </p:nvSpPr>
        <p:spPr>
          <a:xfrm>
            <a:off x="4648200" y="4035623"/>
            <a:ext cx="2002151" cy="307777"/>
          </a:xfrm>
          <a:prstGeom prst="rect">
            <a:avLst/>
          </a:prstGeom>
          <a:noFill/>
        </p:spPr>
        <p:txBody>
          <a:bodyPr wrap="none" rtlCol="0">
            <a:spAutoFit/>
          </a:bodyPr>
          <a:lstStyle/>
          <a:p>
            <a:r>
              <a:rPr lang="en-US" sz="1400" dirty="0" smtClean="0">
                <a:solidFill>
                  <a:prstClr val="black"/>
                </a:solidFill>
              </a:rPr>
              <a:t>(Wong </a:t>
            </a:r>
            <a:r>
              <a:rPr lang="en-US" sz="1400" dirty="0">
                <a:solidFill>
                  <a:prstClr val="black"/>
                </a:solidFill>
              </a:rPr>
              <a:t>&amp; </a:t>
            </a:r>
            <a:r>
              <a:rPr lang="en-US" sz="1400" dirty="0" smtClean="0">
                <a:solidFill>
                  <a:prstClr val="black"/>
                </a:solidFill>
              </a:rPr>
              <a:t>Parker, 2006</a:t>
            </a:r>
            <a:r>
              <a:rPr lang="en-US" sz="1400" dirty="0">
                <a:solidFill>
                  <a:prstClr val="black"/>
                </a:solidFill>
              </a:rPr>
              <a:t>)</a:t>
            </a:r>
          </a:p>
        </p:txBody>
      </p:sp>
      <p:pic>
        <p:nvPicPr>
          <p:cNvPr id="33" name="Picture 32" descr="C:\Users\mpl\Documents\Current Projects\Mississippi_R_Backwater_Modeling\Plume_Spreading_Paper\Spread Angle.bmp"/>
          <p:cNvPicPr/>
          <p:nvPr/>
        </p:nvPicPr>
        <p:blipFill>
          <a:blip r:embed="rId9" cstate="print">
            <a:extLst>
              <a:ext uri="{28A0092B-C50C-407E-A947-70E740481C1C}">
                <a14:useLocalDpi xmlns:a14="http://schemas.microsoft.com/office/drawing/2010/main"/>
              </a:ext>
            </a:extLst>
          </a:blip>
          <a:srcRect/>
          <a:stretch>
            <a:fillRect/>
          </a:stretch>
        </p:blipFill>
        <p:spPr bwMode="auto">
          <a:xfrm>
            <a:off x="199196" y="4292327"/>
            <a:ext cx="4650066" cy="2256739"/>
          </a:xfrm>
          <a:prstGeom prst="rect">
            <a:avLst/>
          </a:prstGeom>
          <a:noFill/>
          <a:ln>
            <a:solidFill>
              <a:schemeClr val="tx1"/>
            </a:solidFill>
          </a:ln>
        </p:spPr>
      </p:pic>
      <p:sp>
        <p:nvSpPr>
          <p:cNvPr id="28" name="TextBox 27"/>
          <p:cNvSpPr txBox="1"/>
          <p:nvPr/>
        </p:nvSpPr>
        <p:spPr>
          <a:xfrm>
            <a:off x="199196" y="6549066"/>
            <a:ext cx="4809330" cy="307777"/>
          </a:xfrm>
          <a:prstGeom prst="rect">
            <a:avLst/>
          </a:prstGeom>
          <a:noFill/>
        </p:spPr>
        <p:txBody>
          <a:bodyPr wrap="none" rtlCol="0">
            <a:spAutoFit/>
          </a:bodyPr>
          <a:lstStyle/>
          <a:p>
            <a:r>
              <a:rPr lang="en-US" sz="1400" dirty="0" smtClean="0"/>
              <a:t>(Lamb et al., 2012, JGR; Chatanantavet et al., 2012, GRL)</a:t>
            </a:r>
            <a:endParaRPr lang="en-US" sz="1400" dirty="0"/>
          </a:p>
        </p:txBody>
      </p:sp>
    </p:spTree>
    <p:extLst>
      <p:ext uri="{BB962C8B-B14F-4D97-AF65-F5344CB8AC3E}">
        <p14:creationId xmlns:p14="http://schemas.microsoft.com/office/powerpoint/2010/main" val="2913695678"/>
      </p:ext>
    </p:extLst>
  </p:cSld>
  <p:clrMapOvr>
    <a:masterClrMapping/>
  </p:clrMapOvr>
  <mc:AlternateContent xmlns:mc="http://schemas.openxmlformats.org/markup-compatibility/2006" xmlns:p14="http://schemas.microsoft.com/office/powerpoint/2010/main">
    <mc:Choice Requires="p14">
      <p:transition spd="slow" p14:dur="2000" advTm="46554"/>
    </mc:Choice>
    <mc:Fallback xmlns="">
      <p:transition spd="slow" advTm="4655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
</p:tagLst>
</file>

<file path=ppt/tags/tag2.xml><?xml version="1.0" encoding="utf-8"?>
<p:tagLst xmlns:a="http://schemas.openxmlformats.org/drawingml/2006/main" xmlns:r="http://schemas.openxmlformats.org/officeDocument/2006/relationships" xmlns:p="http://schemas.openxmlformats.org/presentationml/2006/main">
  <p:tag name="TIMING" val="|71.1"/>
</p:tagLst>
</file>

<file path=ppt/tags/tag3.xml><?xml version="1.0" encoding="utf-8"?>
<p:tagLst xmlns:a="http://schemas.openxmlformats.org/drawingml/2006/main" xmlns:r="http://schemas.openxmlformats.org/officeDocument/2006/relationships" xmlns:p="http://schemas.openxmlformats.org/presentationml/2006/main">
  <p:tag name="TIMING" val="|49.2"/>
</p:tagLst>
</file>

<file path=ppt/theme/theme1.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4314</TotalTime>
  <Words>1377</Words>
  <Application>Microsoft Office PowerPoint</Application>
  <PresentationFormat>On-screen Show (4:3)</PresentationFormat>
  <Paragraphs>203</Paragraphs>
  <Slides>28</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What sets the size of river deltas?</vt:lpstr>
      <vt:lpstr>Acknowledgements</vt:lpstr>
      <vt:lpstr>We need theories for delta size</vt:lpstr>
      <vt:lpstr>Avulsion is the main process that sets delta size</vt:lpstr>
      <vt:lpstr>A worldwide data compilation suggests that delta size is set by backwater dynamics.</vt:lpstr>
      <vt:lpstr>Outline: Backwater and delta size</vt:lpstr>
      <vt:lpstr>Normal flow approximation for fluvial hydraulics and sediment transport</vt:lpstr>
      <vt:lpstr>PowerPoint Presentation</vt:lpstr>
      <vt:lpstr>Numerical Model and Flume Experiments</vt:lpstr>
      <vt:lpstr>Experimental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to Mississippi River</vt:lpstr>
      <vt:lpstr>Backwater model matches observations for the Mississippi Delta over historic floods.</vt:lpstr>
      <vt:lpstr>Backwater model produces a persistent node for avulsion for the Mississippi over the Holocene.</vt:lpstr>
      <vt:lpstr>Application of delta-size scaling to Aeolis Dorsa, Mars</vt:lpstr>
      <vt:lpstr>Evidence for an ancient delta on Mars</vt:lpstr>
      <vt:lpstr>Preserved topset-forset slope break</vt:lpstr>
      <vt:lpstr>Delta-lobe size as a new paleo-hydraulic tool.</vt:lpstr>
      <vt:lpstr>What sets the size of deltas?</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bedrock slopes to deltas: Insights into landscape mechanics from process and form</dc:title>
  <dc:creator>Sam9</dc:creator>
  <cp:lastModifiedBy>Sam9</cp:lastModifiedBy>
  <cp:revision>279</cp:revision>
  <dcterms:created xsi:type="dcterms:W3CDTF">2012-07-10T23:34:22Z</dcterms:created>
  <dcterms:modified xsi:type="dcterms:W3CDTF">2013-08-30T02:16:48Z</dcterms:modified>
</cp:coreProperties>
</file>